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aleway"/>
      <p:regular r:id="rId42"/>
      <p:bold r:id="rId43"/>
      <p:italic r:id="rId44"/>
      <p:boldItalic r:id="rId45"/>
    </p:embeddedFont>
    <p:embeddedFont>
      <p:font typeface="Roboto"/>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regular.fntdata"/><Relationship Id="rId41" Type="http://schemas.openxmlformats.org/officeDocument/2006/relationships/slide" Target="slides/slide36.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Roboto-regular.fntdata"/><Relationship Id="rId45"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intsjd.com/2011/01/what-is-a-bare-git-repository/"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hints.io/git-lo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hool.github.io/visualizing-git/#free-remote"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n/v2/Git-Branching-Rebasi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br/git/tutorials/comparing-workflows/gitflow-workflow" TargetMode="External"/><Relationship Id="rId3" Type="http://schemas.openxmlformats.org/officeDocument/2006/relationships/hyperlink" Target="https://www.endoflineblog.com/oneflow-a-git-branching-model-and-workflow"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br/git/tutorials/comparing-workflows/gitflow-workflow" TargetMode="External"/><Relationship Id="rId3" Type="http://schemas.openxmlformats.org/officeDocument/2006/relationships/hyperlink" Target="https://www.endoflineblog.com/oneflow-a-git-branching-model-and-workflow"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nventionalcommits.org/en/v1.0.0/" TargetMode="External"/><Relationship Id="rId3" Type="http://schemas.openxmlformats.org/officeDocument/2006/relationships/hyperlink" Target="https://docs.github.com/pt/action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26395521/dag-vs-tree-using-g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n/v2/Git-Internals-Git-Object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n/v2/Getting-Started-What-is-Git%3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4760751a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4760751a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4a40cdf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4a40cdf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Git possui uma coleção grande de comandos, se fossemos enumerar cada um deles hoje aqui íamos ficar até amanhã, portanto, idealmente vamos focar no mínimo para termos um fluxo de trabalho funcional.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450943ac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450943ac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49918dc2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49918dc2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Comando: git init</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 INICIA O REPO (CRIA O DIRETÓRIO .git)</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-&gt; CRIAR O ARQUIVO primeiro.txt</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Comando: git status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 DEVERA MOSTRAR O STATUS COMO UNTRACKED</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Comando: git add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 IRA ADICIONAR TODOS OS ARQUIVOS PARA STAGING AREA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pt-BR">
                <a:solidFill>
                  <a:schemeClr val="dk1"/>
                </a:solidFill>
              </a:rPr>
              <a:t>Comando: git status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solidFill>
                  <a:schemeClr val="dk1"/>
                </a:solidFill>
              </a:rPr>
              <a:t># DEVERA MOSTRAR AS MUDANÇAS A SEREM COMMITADAS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Comando:  git commit -m "First Commit"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Cria um commit com a mensagem </a:t>
            </a:r>
            <a:r>
              <a:rPr lang="pt-BR">
                <a:solidFill>
                  <a:srgbClr val="1A9988"/>
                </a:solidFill>
              </a:rPr>
              <a:t>"First Commit"</a:t>
            </a:r>
            <a:endParaRPr>
              <a:solidFill>
                <a:srgbClr val="1A9988"/>
              </a:solidFill>
            </a:endParaRPr>
          </a:p>
          <a:p>
            <a:pPr indent="0" lvl="0" marL="0" rtl="0" algn="l">
              <a:spcBef>
                <a:spcPts val="0"/>
              </a:spcBef>
              <a:spcAft>
                <a:spcPts val="0"/>
              </a:spcAft>
              <a:buNone/>
            </a:pPr>
            <a:r>
              <a:t/>
            </a:r>
            <a:endParaRPr>
              <a:solidFill>
                <a:srgbClr val="1A9988"/>
              </a:solidFill>
            </a:endParaRPr>
          </a:p>
          <a:p>
            <a:pPr indent="0" lvl="0" marL="0" rtl="0" algn="l">
              <a:spcBef>
                <a:spcPts val="0"/>
              </a:spcBef>
              <a:spcAft>
                <a:spcPts val="0"/>
              </a:spcAft>
              <a:buNone/>
            </a:pPr>
            <a:r>
              <a:rPr lang="pt-BR">
                <a:solidFill>
                  <a:schemeClr val="dk1"/>
                </a:solidFill>
              </a:rPr>
              <a:t>Comando: git log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EXIBE O HISTÓRICO DE ‘SNAPSHOTS’ (COMMITS), NO NOSSO CASO, APENAS UM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-&gt; CRIAR O ARQUIVO segundo.txt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Comando: git add .</a:t>
            </a:r>
            <a:endParaRPr>
              <a:solidFill>
                <a:schemeClr val="dk1"/>
              </a:solidFill>
            </a:endParaRPr>
          </a:p>
          <a:p>
            <a:pPr indent="0" lvl="0" marL="0" rtl="0" algn="l">
              <a:spcBef>
                <a:spcPts val="0"/>
              </a:spcBef>
              <a:spcAft>
                <a:spcPts val="0"/>
              </a:spcAft>
              <a:buNone/>
            </a:pPr>
            <a:r>
              <a:rPr lang="pt-BR">
                <a:solidFill>
                  <a:schemeClr val="dk1"/>
                </a:solidFill>
              </a:rPr>
              <a:t>git commit -m "Segundo commit do projeto"</a:t>
            </a:r>
            <a:endParaRPr>
              <a:solidFill>
                <a:schemeClr val="dk1"/>
              </a:solidFill>
            </a:endParaRPr>
          </a:p>
          <a:p>
            <a:pPr indent="0" lvl="0" marL="0" rtl="0" algn="l">
              <a:spcBef>
                <a:spcPts val="0"/>
              </a:spcBef>
              <a:spcAft>
                <a:spcPts val="0"/>
              </a:spcAft>
              <a:buNone/>
            </a:pPr>
            <a:r>
              <a:rPr lang="pt-BR">
                <a:solidFill>
                  <a:schemeClr val="dk1"/>
                </a:solidFill>
              </a:rPr>
              <a:t>git log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Envia o segundo arquivo ao nosso repositório.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-&gt; CRIAR O ARQUIVO terceiro.txt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pt-BR"/>
              <a:t>Comando: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git add .</a:t>
            </a:r>
            <a:endParaRPr/>
          </a:p>
          <a:p>
            <a:pPr indent="0" lvl="0" marL="0" rtl="0" algn="l">
              <a:spcBef>
                <a:spcPts val="0"/>
              </a:spcBef>
              <a:spcAft>
                <a:spcPts val="0"/>
              </a:spcAft>
              <a:buNone/>
            </a:pPr>
            <a:r>
              <a:rPr lang="pt-BR"/>
              <a:t>git restore --staged .</a:t>
            </a:r>
            <a:endParaRPr/>
          </a:p>
          <a:p>
            <a:pPr indent="0" lvl="0" marL="0" rtl="0" algn="l">
              <a:spcBef>
                <a:spcPts val="0"/>
              </a:spcBef>
              <a:spcAft>
                <a:spcPts val="0"/>
              </a:spcAft>
              <a:buNone/>
            </a:pPr>
            <a:r>
              <a:rPr lang="pt-BR"/>
              <a:t>git status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 Retira as mudanças da staging area</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git add .</a:t>
            </a:r>
            <a:endParaRPr/>
          </a:p>
          <a:p>
            <a:pPr indent="0" lvl="0" marL="0" rtl="0" algn="l">
              <a:spcBef>
                <a:spcPts val="0"/>
              </a:spcBef>
              <a:spcAft>
                <a:spcPts val="0"/>
              </a:spcAft>
              <a:buNone/>
            </a:pPr>
            <a:r>
              <a:rPr lang="pt-BR"/>
              <a:t>git commit -m "Terceiro commit, que será removido para demonstração"</a:t>
            </a:r>
            <a:endParaRPr/>
          </a:p>
          <a:p>
            <a:pPr indent="0" lvl="0" marL="0" rtl="0" algn="l">
              <a:spcBef>
                <a:spcPts val="0"/>
              </a:spcBef>
              <a:spcAft>
                <a:spcPts val="0"/>
              </a:spcAft>
              <a:buNone/>
            </a:pPr>
            <a:r>
              <a:rPr lang="pt-BR"/>
              <a:t>git log</a:t>
            </a:r>
            <a:endParaRPr/>
          </a:p>
          <a:p>
            <a:pPr indent="0" lvl="0" marL="0" rtl="0" algn="l">
              <a:spcBef>
                <a:spcPts val="0"/>
              </a:spcBef>
              <a:spcAft>
                <a:spcPts val="0"/>
              </a:spcAft>
              <a:buNone/>
            </a:pPr>
            <a:r>
              <a:rPr lang="pt-BR"/>
              <a:t>git reset HEAD~1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 FICA COMO ‘PARA CASA’ EXPLORAR AS OUTRAS OPÇÕES DE RESET, EM ESPECIAL, –hard</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 Efetua um commit e o desfaz logo em seguida, voltando ao estado anterior</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solidFill>
                  <a:schemeClr val="dk1"/>
                </a:solidFill>
              </a:rPr>
              <a:t>git add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git status </a:t>
            </a:r>
            <a:endParaRPr>
              <a:solidFill>
                <a:schemeClr val="dk1"/>
              </a:solidFill>
            </a:endParaRPr>
          </a:p>
          <a:p>
            <a:pPr indent="0" lvl="0" marL="0" rtl="0" algn="l">
              <a:spcBef>
                <a:spcPts val="0"/>
              </a:spcBef>
              <a:spcAft>
                <a:spcPts val="0"/>
              </a:spcAft>
              <a:buNone/>
            </a:pPr>
            <a:r>
              <a:rPr lang="pt-BR">
                <a:solidFill>
                  <a:schemeClr val="dk1"/>
                </a:solidFill>
              </a:rPr>
              <a:t>git commit -m "Agora sim, terceiro commit"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 EFETUA MAIS UM COMMIT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pt-BR"/>
              <a:t>-&gt; Criar a pasta do Remoto localmente na máquina.</a:t>
            </a:r>
            <a:endParaRPr/>
          </a:p>
          <a:p>
            <a:pPr indent="0" lvl="0" marL="0" rtl="0" algn="l">
              <a:spcBef>
                <a:spcPts val="0"/>
              </a:spcBef>
              <a:spcAft>
                <a:spcPts val="0"/>
              </a:spcAft>
              <a:buNone/>
            </a:pPr>
            <a:r>
              <a:rPr lang="pt-BR"/>
              <a:t> </a:t>
            </a:r>
            <a:endParaRPr/>
          </a:p>
          <a:p>
            <a:pPr indent="0" lvl="0" marL="0" rtl="0" algn="l">
              <a:spcBef>
                <a:spcPts val="0"/>
              </a:spcBef>
              <a:spcAft>
                <a:spcPts val="0"/>
              </a:spcAft>
              <a:buNone/>
            </a:pPr>
            <a:r>
              <a:rPr lang="pt-BR"/>
              <a:t>(Remoto) git init --bare --shared</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solidFill>
                  <a:schemeClr val="dk1"/>
                </a:solidFill>
              </a:rPr>
              <a:t>(Repositório Local) git remote add origin "C:/Users/santo/Desktop/testeremoto/"</a:t>
            </a:r>
            <a:endParaRPr>
              <a:solidFill>
                <a:schemeClr val="dk1"/>
              </a:solidFill>
            </a:endParaRPr>
          </a:p>
          <a:p>
            <a:pPr indent="0" lvl="0" marL="0" rtl="0" algn="l">
              <a:spcBef>
                <a:spcPts val="0"/>
              </a:spcBef>
              <a:spcAft>
                <a:spcPts val="0"/>
              </a:spcAft>
              <a:buNone/>
            </a:pPr>
            <a:r>
              <a:rPr lang="pt-BR">
                <a:solidFill>
                  <a:schemeClr val="dk1"/>
                </a:solidFill>
              </a:rPr>
              <a:t>(Repositório Local) git remote -v</a:t>
            </a:r>
            <a:endParaRPr>
              <a:solidFill>
                <a:schemeClr val="dk1"/>
              </a:solidFill>
            </a:endParaRPr>
          </a:p>
          <a:p>
            <a:pPr indent="0" lvl="0" marL="0" rtl="0" algn="l">
              <a:spcBef>
                <a:spcPts val="0"/>
              </a:spcBef>
              <a:spcAft>
                <a:spcPts val="0"/>
              </a:spcAft>
              <a:buNone/>
            </a:pPr>
            <a:r>
              <a:rPr lang="pt-BR">
                <a:solidFill>
                  <a:schemeClr val="dk1"/>
                </a:solidFill>
              </a:rPr>
              <a:t>(Repositório Local) git push origin master</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(Outro Repositório Local na mesma máquina) git clone C:/Users/santo/Desktop/testeremoto/</a:t>
            </a:r>
            <a:endParaRPr>
              <a:solidFill>
                <a:schemeClr val="dk1"/>
              </a:solidFill>
            </a:endParaRPr>
          </a:p>
          <a:p>
            <a:pPr indent="0" lvl="0" marL="0" rtl="0" algn="l">
              <a:spcBef>
                <a:spcPts val="0"/>
              </a:spcBef>
              <a:spcAft>
                <a:spcPts val="0"/>
              </a:spcAft>
              <a:buNone/>
            </a:pPr>
            <a:r>
              <a:rPr lang="pt-BR">
                <a:solidFill>
                  <a:schemeClr val="dk1"/>
                </a:solidFill>
              </a:rPr>
              <a:t>(Outro Repositório Local na mesma máquina) git log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(Repositório Local) git remote rename origin meuoriginlocal</a:t>
            </a:r>
            <a:endParaRPr>
              <a:solidFill>
                <a:schemeClr val="dk1"/>
              </a:solidFill>
            </a:endParaRPr>
          </a:p>
          <a:p>
            <a:pPr indent="0" lvl="0" marL="0" rtl="0" algn="l">
              <a:spcBef>
                <a:spcPts val="0"/>
              </a:spcBef>
              <a:spcAft>
                <a:spcPts val="0"/>
              </a:spcAft>
              <a:buNone/>
            </a:pPr>
            <a:r>
              <a:rPr lang="pt-BR">
                <a:solidFill>
                  <a:schemeClr val="dk1"/>
                </a:solidFill>
              </a:rPr>
              <a:t>(Repositório Local) git remote -v</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Fazemos aqui o trabalho que o github faz direto pra gente. Atenção com o shared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git checkout -b featurearquivo4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-&gt; CRIAR O ARQUIVO ‘quarto.txt’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git add .</a:t>
            </a:r>
            <a:endParaRPr>
              <a:solidFill>
                <a:schemeClr val="dk1"/>
              </a:solidFill>
            </a:endParaRPr>
          </a:p>
          <a:p>
            <a:pPr indent="0" lvl="0" marL="0" rtl="0" algn="l">
              <a:spcBef>
                <a:spcPts val="0"/>
              </a:spcBef>
              <a:spcAft>
                <a:spcPts val="0"/>
              </a:spcAft>
              <a:buNone/>
            </a:pPr>
            <a:r>
              <a:rPr lang="pt-BR">
                <a:solidFill>
                  <a:schemeClr val="dk1"/>
                </a:solidFill>
              </a:rPr>
              <a:t>git commit -m "Quarto commit"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git push meuoriginlocal featurearquivo4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(Outro Repositório Local na mesma máquina) git fetch -v</a:t>
            </a:r>
            <a:endParaRPr>
              <a:solidFill>
                <a:schemeClr val="dk1"/>
              </a:solidFill>
            </a:endParaRPr>
          </a:p>
          <a:p>
            <a:pPr indent="0" lvl="0" marL="0" rtl="0" algn="l">
              <a:spcBef>
                <a:spcPts val="0"/>
              </a:spcBef>
              <a:spcAft>
                <a:spcPts val="0"/>
              </a:spcAft>
              <a:buNone/>
            </a:pPr>
            <a:r>
              <a:rPr lang="pt-BR">
                <a:solidFill>
                  <a:schemeClr val="dk1"/>
                </a:solidFill>
              </a:rPr>
              <a:t>(Outro Repositório Local na mesma máquina) git pull</a:t>
            </a:r>
            <a:endParaRPr>
              <a:solidFill>
                <a:schemeClr val="dk1"/>
              </a:solidFill>
            </a:endParaRPr>
          </a:p>
          <a:p>
            <a:pPr indent="0" lvl="0" marL="0" rtl="0" algn="l">
              <a:spcBef>
                <a:spcPts val="0"/>
              </a:spcBef>
              <a:spcAft>
                <a:spcPts val="0"/>
              </a:spcAft>
              <a:buNone/>
            </a:pPr>
            <a:r>
              <a:rPr lang="pt-BR">
                <a:solidFill>
                  <a:schemeClr val="dk1"/>
                </a:solidFill>
              </a:rPr>
              <a:t>(Outro Repositório Local na mesma máquina) git branch -r</a:t>
            </a:r>
            <a:endParaRPr>
              <a:solidFill>
                <a:schemeClr val="dk1"/>
              </a:solidFill>
            </a:endParaRPr>
          </a:p>
          <a:p>
            <a:pPr indent="0" lvl="0" marL="0" rtl="0" algn="l">
              <a:spcBef>
                <a:spcPts val="0"/>
              </a:spcBef>
              <a:spcAft>
                <a:spcPts val="0"/>
              </a:spcAft>
              <a:buNone/>
            </a:pPr>
            <a:r>
              <a:rPr lang="pt-BR">
                <a:solidFill>
                  <a:schemeClr val="dk1"/>
                </a:solidFill>
              </a:rPr>
              <a:t>(Outro Repositório Local na mesma máquina) git checkout featurearquivo4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#De volta ao repositório principal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git status</a:t>
            </a:r>
            <a:endParaRPr>
              <a:solidFill>
                <a:schemeClr val="dk1"/>
              </a:solidFill>
            </a:endParaRPr>
          </a:p>
          <a:p>
            <a:pPr indent="0" lvl="0" marL="0" rtl="0" algn="l">
              <a:spcBef>
                <a:spcPts val="0"/>
              </a:spcBef>
              <a:spcAft>
                <a:spcPts val="0"/>
              </a:spcAft>
              <a:buNone/>
            </a:pPr>
            <a:r>
              <a:rPr lang="pt-BR">
                <a:solidFill>
                  <a:schemeClr val="dk1"/>
                </a:solidFill>
              </a:rPr>
              <a:t>git checkout master</a:t>
            </a:r>
            <a:endParaRPr>
              <a:solidFill>
                <a:schemeClr val="dk1"/>
              </a:solidFill>
            </a:endParaRPr>
          </a:p>
          <a:p>
            <a:pPr indent="0" lvl="0" marL="0" rtl="0" algn="l">
              <a:spcBef>
                <a:spcPts val="0"/>
              </a:spcBef>
              <a:spcAft>
                <a:spcPts val="0"/>
              </a:spcAft>
              <a:buNone/>
            </a:pPr>
            <a:r>
              <a:rPr lang="pt-BR">
                <a:solidFill>
                  <a:schemeClr val="dk1"/>
                </a:solidFill>
              </a:rPr>
              <a:t>git merge featurearquivo4 #COM FAST FORWARD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NOSSO PRIMEIRO MERGE E TESTES COM PULL E PUSH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-&gt; CRIAR O ARQUIVO ‘quinto.txt’</a:t>
            </a:r>
            <a:endParaRPr>
              <a:solidFill>
                <a:schemeClr val="dk1"/>
              </a:solidFill>
            </a:endParaRPr>
          </a:p>
          <a:p>
            <a:pPr indent="0" lvl="0" marL="0" rtl="0" algn="l">
              <a:spcBef>
                <a:spcPts val="0"/>
              </a:spcBef>
              <a:spcAft>
                <a:spcPts val="0"/>
              </a:spcAft>
              <a:buNone/>
            </a:pPr>
            <a:r>
              <a:rPr lang="pt-BR">
                <a:solidFill>
                  <a:schemeClr val="dk1"/>
                </a:solidFill>
              </a:rPr>
              <a:t>git add .</a:t>
            </a:r>
            <a:endParaRPr>
              <a:solidFill>
                <a:schemeClr val="dk1"/>
              </a:solidFill>
            </a:endParaRPr>
          </a:p>
          <a:p>
            <a:pPr indent="0" lvl="0" marL="0" rtl="0" algn="l">
              <a:spcBef>
                <a:spcPts val="0"/>
              </a:spcBef>
              <a:spcAft>
                <a:spcPts val="0"/>
              </a:spcAft>
              <a:buNone/>
            </a:pPr>
            <a:r>
              <a:rPr lang="pt-BR">
                <a:solidFill>
                  <a:schemeClr val="dk1"/>
                </a:solidFill>
              </a:rPr>
              <a:t>git commit -m "Quinto commit. Será revertido."</a:t>
            </a:r>
            <a:endParaRPr>
              <a:solidFill>
                <a:schemeClr val="dk1"/>
              </a:solidFill>
            </a:endParaRPr>
          </a:p>
          <a:p>
            <a:pPr indent="0" lvl="0" marL="0" rtl="0" algn="l">
              <a:spcBef>
                <a:spcPts val="0"/>
              </a:spcBef>
              <a:spcAft>
                <a:spcPts val="0"/>
              </a:spcAft>
              <a:buNone/>
            </a:pPr>
            <a:r>
              <a:rPr lang="pt-BR">
                <a:solidFill>
                  <a:schemeClr val="dk1"/>
                </a:solidFill>
              </a:rPr>
              <a:t>git status</a:t>
            </a:r>
            <a:endParaRPr>
              <a:solidFill>
                <a:schemeClr val="dk1"/>
              </a:solidFill>
            </a:endParaRPr>
          </a:p>
          <a:p>
            <a:pPr indent="0" lvl="0" marL="0" rtl="0" algn="l">
              <a:spcBef>
                <a:spcPts val="0"/>
              </a:spcBef>
              <a:spcAft>
                <a:spcPts val="0"/>
              </a:spcAft>
              <a:buNone/>
            </a:pPr>
            <a:r>
              <a:rPr lang="pt-BR">
                <a:solidFill>
                  <a:schemeClr val="dk1"/>
                </a:solidFill>
              </a:rPr>
              <a:t>git revert HEAD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-&gt; USE :q PARA SAIR DO EDITOR E CONTINUAR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git log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-&gt; CRIE NOVAMENTE ‘quinto.txt’</a:t>
            </a:r>
            <a:endParaRPr>
              <a:solidFill>
                <a:schemeClr val="dk1"/>
              </a:solidFill>
            </a:endParaRPr>
          </a:p>
          <a:p>
            <a:pPr indent="0" lvl="0" marL="0" rtl="0" algn="l">
              <a:spcBef>
                <a:spcPts val="0"/>
              </a:spcBef>
              <a:spcAft>
                <a:spcPts val="0"/>
              </a:spcAft>
              <a:buNone/>
            </a:pPr>
            <a:r>
              <a:rPr lang="pt-BR">
                <a:solidFill>
                  <a:schemeClr val="dk1"/>
                </a:solidFill>
              </a:rPr>
              <a:t>git add .</a:t>
            </a:r>
            <a:endParaRPr>
              <a:solidFill>
                <a:schemeClr val="dk1"/>
              </a:solidFill>
            </a:endParaRPr>
          </a:p>
          <a:p>
            <a:pPr indent="0" lvl="0" marL="0" rtl="0" algn="l">
              <a:spcBef>
                <a:spcPts val="0"/>
              </a:spcBef>
              <a:spcAft>
                <a:spcPts val="0"/>
              </a:spcAft>
              <a:buNone/>
            </a:pPr>
            <a:r>
              <a:rPr lang="pt-BR">
                <a:solidFill>
                  <a:schemeClr val="dk1"/>
                </a:solidFill>
              </a:rPr>
              <a:t>git commit -m “Quinto Commit”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-&gt; EDITE ‘quinto.txt’ COM UMA LINHA ABAIXO DA ORIGINAL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git status # IRA LISTAR MODIFIED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-&gt; REPITA O COMMIT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git add .</a:t>
            </a:r>
            <a:endParaRPr>
              <a:solidFill>
                <a:schemeClr val="dk1"/>
              </a:solidFill>
            </a:endParaRPr>
          </a:p>
          <a:p>
            <a:pPr indent="0" lvl="0" marL="0" rtl="0" algn="l">
              <a:spcBef>
                <a:spcPts val="0"/>
              </a:spcBef>
              <a:spcAft>
                <a:spcPts val="0"/>
              </a:spcAft>
              <a:buNone/>
            </a:pPr>
            <a:r>
              <a:rPr lang="pt-BR">
                <a:solidFill>
                  <a:schemeClr val="dk1"/>
                </a:solidFill>
              </a:rPr>
              <a:t>git commit -m "Quinto commit parte 2"</a:t>
            </a:r>
            <a:endParaRPr>
              <a:solidFill>
                <a:schemeClr val="dk1"/>
              </a:solidFill>
            </a:endParaRPr>
          </a:p>
          <a:p>
            <a:pPr indent="0" lvl="0" marL="0" rtl="0" algn="l">
              <a:spcBef>
                <a:spcPts val="0"/>
              </a:spcBef>
              <a:spcAft>
                <a:spcPts val="0"/>
              </a:spcAft>
              <a:buNone/>
            </a:pPr>
            <a:r>
              <a:rPr lang="pt-BR">
                <a:solidFill>
                  <a:schemeClr val="dk1"/>
                </a:solidFill>
              </a:rPr>
              <a:t>git status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-&gt; EDITE ‘quinto.txt’ MAIS UMA VEZ E REPITA O COMMIT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git add .</a:t>
            </a:r>
            <a:endParaRPr>
              <a:solidFill>
                <a:schemeClr val="dk1"/>
              </a:solidFill>
            </a:endParaRPr>
          </a:p>
          <a:p>
            <a:pPr indent="0" lvl="0" marL="0" rtl="0" algn="l">
              <a:spcBef>
                <a:spcPts val="0"/>
              </a:spcBef>
              <a:spcAft>
                <a:spcPts val="0"/>
              </a:spcAft>
              <a:buNone/>
            </a:pPr>
            <a:r>
              <a:rPr lang="pt-BR">
                <a:solidFill>
                  <a:schemeClr val="dk1"/>
                </a:solidFill>
              </a:rPr>
              <a:t>git commit -m "Quinto commit parte 3"</a:t>
            </a:r>
            <a:endParaRPr>
              <a:solidFill>
                <a:schemeClr val="dk1"/>
              </a:solidFill>
            </a:endParaRPr>
          </a:p>
          <a:p>
            <a:pPr indent="0" lvl="0" marL="0" rtl="0" algn="l">
              <a:spcBef>
                <a:spcPts val="0"/>
              </a:spcBef>
              <a:spcAft>
                <a:spcPts val="0"/>
              </a:spcAft>
              <a:buNone/>
            </a:pPr>
            <a:r>
              <a:rPr lang="pt-BR">
                <a:solidFill>
                  <a:schemeClr val="dk1"/>
                </a:solidFill>
              </a:rPr>
              <a:t>git log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git revert HEAD~2 #É ESPERADO OBTERMOS UM ERRO</a:t>
            </a:r>
            <a:endParaRPr>
              <a:solidFill>
                <a:schemeClr val="dk1"/>
              </a:solidFill>
            </a:endParaRPr>
          </a:p>
          <a:p>
            <a:pPr indent="0" lvl="0" marL="0" rtl="0" algn="l">
              <a:spcBef>
                <a:spcPts val="0"/>
              </a:spcBef>
              <a:spcAft>
                <a:spcPts val="0"/>
              </a:spcAft>
              <a:buNone/>
            </a:pPr>
            <a:r>
              <a:rPr lang="pt-BR">
                <a:solidFill>
                  <a:schemeClr val="dk1"/>
                </a:solidFill>
              </a:rPr>
              <a:t>git revert --abort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git revert HEAD~5 #LÁ DO MEIO DE NOSSOS TESTES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:q</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git log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#EXPLORAR OPÇÕES DO .gitignore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49918dc2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49918dc2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Permite gerenciar parâmetros de configuração.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49918dc2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49918dc2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1300">
                <a:solidFill>
                  <a:schemeClr val="dk1"/>
                </a:solidFill>
                <a:latin typeface="Lato"/>
                <a:ea typeface="Lato"/>
                <a:cs typeface="Lato"/>
                <a:sym typeface="Lato"/>
              </a:rPr>
              <a:t>INIT: </a:t>
            </a:r>
            <a:r>
              <a:rPr b="1" lang="pt-BR" sz="1300">
                <a:solidFill>
                  <a:schemeClr val="dk1"/>
                </a:solidFill>
                <a:latin typeface="Lato"/>
                <a:ea typeface="Lato"/>
                <a:cs typeface="Lato"/>
                <a:sym typeface="Lato"/>
              </a:rPr>
              <a:t>Cria um repositório vazio.</a:t>
            </a:r>
            <a:endParaRPr b="1">
              <a:solidFill>
                <a:schemeClr val="dk1"/>
              </a:solidFill>
            </a:endParaRPr>
          </a:p>
          <a:p>
            <a:pPr indent="0" lvl="0" marL="0" rtl="0" algn="l">
              <a:lnSpc>
                <a:spcPct val="115000"/>
              </a:lnSpc>
              <a:spcBef>
                <a:spcPts val="1200"/>
              </a:spcBef>
              <a:spcAft>
                <a:spcPts val="0"/>
              </a:spcAft>
              <a:buNone/>
            </a:pPr>
            <a:r>
              <a:rPr lang="pt-BR"/>
              <a:t>Considera o diretório atual caso não informado.</a:t>
            </a:r>
            <a:endParaRPr/>
          </a:p>
          <a:p>
            <a:pPr indent="0" lvl="0" marL="0" rtl="0" algn="l">
              <a:lnSpc>
                <a:spcPct val="115000"/>
              </a:lnSpc>
              <a:spcBef>
                <a:spcPts val="1200"/>
              </a:spcBef>
              <a:spcAft>
                <a:spcPts val="0"/>
              </a:spcAft>
              <a:buNone/>
            </a:pPr>
            <a:r>
              <a:rPr lang="pt-BR" u="sng">
                <a:solidFill>
                  <a:schemeClr val="hlink"/>
                </a:solidFill>
                <a:hlinkClick r:id="rId2"/>
              </a:rPr>
              <a:t>What is a bare git repository? | Jon Saints (saintsjd.com)</a:t>
            </a:r>
            <a:endParaRPr/>
          </a:p>
          <a:p>
            <a:pPr indent="0" lvl="0" marL="0" rtl="0" algn="l">
              <a:spcBef>
                <a:spcPts val="1200"/>
              </a:spcBef>
              <a:spcAft>
                <a:spcPts val="0"/>
              </a:spcAft>
              <a:buNone/>
            </a:pPr>
            <a:r>
              <a:rPr lang="pt-BR"/>
              <a:t>Shared aceita várias formas de definição de permissão</a:t>
            </a:r>
            <a:endParaRPr/>
          </a:p>
          <a:p>
            <a:pPr indent="0" lvl="0" marL="0" rtl="0" algn="l">
              <a:spcBef>
                <a:spcPts val="0"/>
              </a:spcBef>
              <a:spcAft>
                <a:spcPts val="0"/>
              </a:spcAft>
              <a:buNone/>
            </a:pPr>
            <a:r>
              <a:t/>
            </a:r>
            <a:endParaRPr/>
          </a:p>
          <a:p>
            <a:pPr indent="0" lvl="0" marL="0" rtl="0" algn="l">
              <a:spcBef>
                <a:spcPts val="0"/>
              </a:spcBef>
              <a:spcAft>
                <a:spcPts val="0"/>
              </a:spcAft>
              <a:buNone/>
            </a:pPr>
            <a:r>
              <a:rPr b="1" lang="pt-BR"/>
              <a:t>CLONE: CRIA UM NOVO REPOSITÓRIO AO CLONAR (COPIAR) DE UM REPOSITÓRIO REMOTO.</a:t>
            </a:r>
            <a:endParaRPr b="1"/>
          </a:p>
          <a:p>
            <a:pPr indent="0" lvl="0" marL="0" rtl="0" algn="l">
              <a:spcBef>
                <a:spcPts val="0"/>
              </a:spcBef>
              <a:spcAft>
                <a:spcPts val="0"/>
              </a:spcAft>
              <a:buNone/>
            </a:pPr>
            <a:r>
              <a:t/>
            </a:r>
            <a:endParaRPr/>
          </a:p>
          <a:p>
            <a:pPr indent="0" lvl="0" marL="0" rtl="0" algn="l">
              <a:spcBef>
                <a:spcPts val="0"/>
              </a:spcBef>
              <a:spcAft>
                <a:spcPts val="0"/>
              </a:spcAft>
              <a:buNone/>
            </a:pPr>
            <a:r>
              <a:rPr lang="pt-BR"/>
              <a:t>Permite clonar por SSH ou HTTP (sendo estes dois, por padrão)</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Atenção com a segurança!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49918dc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49918dc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Comandos que permitem obter informações acerca do repositório e dos elementos versionados em si.</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Status sempre mostra a working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Log faz o percurso a partir do head atual. </a:t>
            </a:r>
            <a:r>
              <a:rPr lang="pt-BR" u="sng">
                <a:solidFill>
                  <a:schemeClr val="hlink"/>
                </a:solidFill>
                <a:hlinkClick r:id="rId2"/>
              </a:rPr>
              <a:t>https://devhints.io/git-log</a:t>
            </a:r>
            <a:endParaRPr/>
          </a:p>
          <a:p>
            <a:pPr indent="45720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Diff pode ser customizado.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4a40cdf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4a40cdf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Reset é mais indicado para operar localmente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49918dc2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49918dc2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‘Workhorse’ do versionamento com git</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Multiplas messages serão concatenadas.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git commit -am “mensagem” =&gt; git add . &amp;&amp; git commit -m “mensagem”</a:t>
            </a:r>
            <a:endParaRPr/>
          </a:p>
          <a:p>
            <a:pPr indent="0" lvl="0" marL="0" rtl="0" algn="l">
              <a:spcBef>
                <a:spcPts val="0"/>
              </a:spcBef>
              <a:spcAft>
                <a:spcPts val="0"/>
              </a:spcAft>
              <a:buNone/>
            </a:pPr>
            <a:r>
              <a:rPr lang="pt-BR" sz="1050">
                <a:solidFill>
                  <a:srgbClr val="4E443C"/>
                </a:solidFill>
                <a:highlight>
                  <a:srgbClr val="FCFCFA"/>
                </a:highlight>
                <a:latin typeface="Georgia"/>
                <a:ea typeface="Georgia"/>
                <a:cs typeface="Georgia"/>
                <a:sym typeface="Georgia"/>
              </a:rPr>
              <a:t>Tell the command to automatically stage files that have been modified and deleted, but new files you have not told Git about are not affected.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4a40cdf1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4a40cdf1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chemeClr val="dk1"/>
                </a:solidFill>
              </a:rPr>
              <a:t>Remote</a:t>
            </a:r>
            <a:endParaRPr b="1">
              <a:solidFill>
                <a:schemeClr val="dk1"/>
              </a:solidFill>
            </a:endParaRPr>
          </a:p>
          <a:p>
            <a:pPr indent="0" lvl="0" marL="0" rtl="0" algn="l">
              <a:spcBef>
                <a:spcPts val="0"/>
              </a:spcBef>
              <a:spcAft>
                <a:spcPts val="0"/>
              </a:spcAft>
              <a:buNone/>
            </a:pPr>
            <a:r>
              <a:rPr lang="pt-BR">
                <a:solidFill>
                  <a:schemeClr val="dk1"/>
                </a:solidFill>
              </a:rPr>
              <a:t>Faz a gestão dos repositórios remotos ligados ao local</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pt-BR">
                <a:solidFill>
                  <a:schemeClr val="dk1"/>
                </a:solidFill>
              </a:rPr>
              <a:t>Fetch</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Apenas recupera as informações do repositório remoto, sem efetivar a junção (merge) das mesmas com a local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4760751a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4760751a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Visualizing Git (git-school.github.io)</a:t>
            </a:r>
            <a:r>
              <a:rPr lang="pt-BR"/>
              <a:t> - ferramenta legal pra gerar umas visões. Infelizmente só funciona pra comandos específicos.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O que é o git?</a:t>
            </a:r>
            <a:endParaRPr/>
          </a:p>
          <a:p>
            <a:pPr indent="-317500" lvl="0" marL="457200" rtl="0" algn="l">
              <a:spcBef>
                <a:spcPts val="0"/>
              </a:spcBef>
              <a:spcAft>
                <a:spcPts val="0"/>
              </a:spcAft>
              <a:buSzPts val="1400"/>
              <a:buChar char="-"/>
            </a:pPr>
            <a:r>
              <a:rPr lang="pt-BR"/>
              <a:t>UM VCS;</a:t>
            </a:r>
            <a:endParaRPr/>
          </a:p>
          <a:p>
            <a:pPr indent="-317500" lvl="0" marL="457200" rtl="0" algn="l">
              <a:spcBef>
                <a:spcPts val="0"/>
              </a:spcBef>
              <a:spcAft>
                <a:spcPts val="0"/>
              </a:spcAft>
              <a:buSzPts val="1400"/>
              <a:buChar char="-"/>
            </a:pPr>
            <a:r>
              <a:rPr lang="pt-BR"/>
              <a:t>UMA APLICAÇÃO DE LINHA DE COMANDO;</a:t>
            </a:r>
            <a:endParaRPr/>
          </a:p>
          <a:p>
            <a:pPr indent="-317500" lvl="0" marL="457200" rtl="0" algn="l">
              <a:spcBef>
                <a:spcPts val="0"/>
              </a:spcBef>
              <a:spcAft>
                <a:spcPts val="0"/>
              </a:spcAft>
              <a:buSzPts val="1400"/>
              <a:buChar char="-"/>
            </a:pPr>
            <a:r>
              <a:rPr lang="pt-BR"/>
              <a:t>UM AMBIENTE;</a:t>
            </a:r>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4a40cdf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4a40cdf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51763f39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51763f39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Troca o ponto onde se encontra no desenvolvimento</a:t>
            </a:r>
            <a:endParaRPr/>
          </a:p>
          <a:p>
            <a:pPr indent="0" lvl="0" marL="0" rtl="0" algn="l">
              <a:spcBef>
                <a:spcPts val="0"/>
              </a:spcBef>
              <a:spcAft>
                <a:spcPts val="0"/>
              </a:spcAft>
              <a:buClr>
                <a:schemeClr val="dk1"/>
              </a:buClr>
              <a:buSzPts val="1100"/>
              <a:buFont typeface="Arial"/>
              <a:buNone/>
            </a:pPr>
            <a:r>
              <a:rPr lang="pt-BR"/>
              <a:t>A nível de grafo, efetiva o caminho pelo mesmo.</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51763f39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51763f39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REVERT TRABALHA COM NEGAÇÃO LÓGICA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5c82ef6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5c82ef6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6246fa13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6246fa13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Git - Rebasing (git-scm.com)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51763f39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51763f39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51763f39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51763f39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Vamos agora dar uma passada em situações ‘comuns’ de uso do git, que enfrentamos no dia a dia de uso da ferramenta, analisando também formas de contorná-las.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49918dc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49918dc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u="sng">
                <a:solidFill>
                  <a:srgbClr val="1C3678"/>
                </a:solidFill>
                <a:hlinkClick r:id="rId2">
                  <a:extLst>
                    <a:ext uri="{A12FA001-AC4F-418D-AE19-62706E023703}">
                      <ahyp:hlinkClr val="tx"/>
                    </a:ext>
                  </a:extLst>
                </a:hlinkClick>
              </a:rPr>
              <a:t>Fluxo de trabalho de Gitflow | Atlassian Git Tutorial</a:t>
            </a:r>
            <a:endParaRPr>
              <a:solidFill>
                <a:srgbClr val="1A9988"/>
              </a:solidFill>
            </a:endParaRPr>
          </a:p>
          <a:p>
            <a:pPr indent="0" lvl="0" marL="0" rtl="0" algn="l">
              <a:spcBef>
                <a:spcPts val="0"/>
              </a:spcBef>
              <a:spcAft>
                <a:spcPts val="0"/>
              </a:spcAft>
              <a:buClr>
                <a:schemeClr val="dk1"/>
              </a:buClr>
              <a:buSzPts val="1100"/>
              <a:buFont typeface="Arial"/>
              <a:buNone/>
            </a:pPr>
            <a:r>
              <a:rPr lang="pt-BR" u="sng">
                <a:solidFill>
                  <a:srgbClr val="1C3678"/>
                </a:solidFill>
                <a:hlinkClick r:id="rId3">
                  <a:extLst>
                    <a:ext uri="{A12FA001-AC4F-418D-AE19-62706E023703}">
                      <ahyp:hlinkClr val="tx"/>
                    </a:ext>
                  </a:extLst>
                </a:hlinkClick>
              </a:rPr>
              <a:t>OneFlow – a Git branching model and workflow | End of Line Blog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51763f39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51763f39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u="sng">
                <a:solidFill>
                  <a:srgbClr val="1C3678"/>
                </a:solidFill>
                <a:hlinkClick r:id="rId2">
                  <a:extLst>
                    <a:ext uri="{A12FA001-AC4F-418D-AE19-62706E023703}">
                      <ahyp:hlinkClr val="tx"/>
                    </a:ext>
                  </a:extLst>
                </a:hlinkClick>
              </a:rPr>
              <a:t>Fluxo de trabalho de Gitflow | Atlassian Git Tutorial</a:t>
            </a:r>
            <a:endParaRPr>
              <a:solidFill>
                <a:srgbClr val="1A9988"/>
              </a:solidFill>
            </a:endParaRPr>
          </a:p>
          <a:p>
            <a:pPr indent="0" lvl="0" marL="0" rtl="0" algn="l">
              <a:spcBef>
                <a:spcPts val="0"/>
              </a:spcBef>
              <a:spcAft>
                <a:spcPts val="0"/>
              </a:spcAft>
              <a:buClr>
                <a:schemeClr val="dk1"/>
              </a:buClr>
              <a:buSzPts val="1100"/>
              <a:buFont typeface="Arial"/>
              <a:buNone/>
            </a:pPr>
            <a:r>
              <a:rPr lang="pt-BR" u="sng">
                <a:solidFill>
                  <a:srgbClr val="1C3678"/>
                </a:solidFill>
                <a:hlinkClick r:id="rId3">
                  <a:extLst>
                    <a:ext uri="{A12FA001-AC4F-418D-AE19-62706E023703}">
                      <ahyp:hlinkClr val="tx"/>
                    </a:ext>
                  </a:extLst>
                </a:hlinkClick>
              </a:rPr>
              <a:t>OneFlow – a Git branching model and workflow | End of Line Blog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Não existe um melhor para todos os casos.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Talvez uma talk só pra eles?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6246fa1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6246fa1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5556"/>
              </a:lnSpc>
              <a:spcBef>
                <a:spcPts val="0"/>
              </a:spcBef>
              <a:spcAft>
                <a:spcPts val="0"/>
              </a:spcAft>
              <a:buClr>
                <a:schemeClr val="dk1"/>
              </a:buClr>
              <a:buSzPts val="1100"/>
              <a:buFont typeface="Arial"/>
              <a:buNone/>
            </a:pPr>
            <a:r>
              <a:t/>
            </a:r>
            <a:endParaRPr sz="1150">
              <a:solidFill>
                <a:srgbClr val="4D4D4D"/>
              </a:solidFill>
              <a:highlight>
                <a:srgbClr val="F5F5F5"/>
              </a:highlight>
              <a:latin typeface="Calibri"/>
              <a:ea typeface="Calibri"/>
              <a:cs typeface="Calibri"/>
              <a:sym typeface="Calibri"/>
            </a:endParaRPr>
          </a:p>
          <a:p>
            <a:pPr indent="0" lvl="0" marL="0" rtl="0" algn="l">
              <a:lnSpc>
                <a:spcPct val="155556"/>
              </a:lnSpc>
              <a:spcBef>
                <a:spcPts val="2200"/>
              </a:spcBef>
              <a:spcAft>
                <a:spcPts val="0"/>
              </a:spcAft>
              <a:buClr>
                <a:schemeClr val="dk1"/>
              </a:buClr>
              <a:buSzPts val="1100"/>
              <a:buFont typeface="Arial"/>
              <a:buNone/>
            </a:pPr>
            <a:r>
              <a:rPr lang="pt-BR" sz="1150">
                <a:solidFill>
                  <a:srgbClr val="4D4D4D"/>
                </a:solidFill>
                <a:highlight>
                  <a:srgbClr val="F5F5F5"/>
                </a:highlight>
                <a:latin typeface="Calibri"/>
                <a:ea typeface="Calibri"/>
                <a:cs typeface="Calibri"/>
                <a:sym typeface="Calibri"/>
              </a:rPr>
              <a:t>Vantagens:</a:t>
            </a:r>
            <a:endParaRPr sz="1150">
              <a:solidFill>
                <a:srgbClr val="4D4D4D"/>
              </a:solidFill>
              <a:highlight>
                <a:srgbClr val="F5F5F5"/>
              </a:highlight>
              <a:latin typeface="Calibri"/>
              <a:ea typeface="Calibri"/>
              <a:cs typeface="Calibri"/>
              <a:sym typeface="Calibri"/>
            </a:endParaRPr>
          </a:p>
          <a:p>
            <a:pPr indent="-301625" lvl="0" marL="457200" rtl="0" algn="l">
              <a:lnSpc>
                <a:spcPct val="155556"/>
              </a:lnSpc>
              <a:spcBef>
                <a:spcPts val="2200"/>
              </a:spcBef>
              <a:spcAft>
                <a:spcPts val="0"/>
              </a:spcAft>
              <a:buClr>
                <a:srgbClr val="4D4D4D"/>
              </a:buClr>
              <a:buSzPts val="1150"/>
              <a:buFont typeface="Calibri"/>
              <a:buChar char="●"/>
            </a:pPr>
            <a:r>
              <a:rPr lang="pt-BR" sz="1150">
                <a:solidFill>
                  <a:srgbClr val="4D4D4D"/>
                </a:solidFill>
                <a:highlight>
                  <a:srgbClr val="F5F5F5"/>
                </a:highlight>
                <a:latin typeface="Calibri"/>
                <a:ea typeface="Calibri"/>
                <a:cs typeface="Calibri"/>
                <a:sym typeface="Calibri"/>
              </a:rPr>
              <a:t>Paralelismo</a:t>
            </a:r>
            <a:endParaRPr sz="1150">
              <a:solidFill>
                <a:srgbClr val="4D4D4D"/>
              </a:solidFill>
              <a:highlight>
                <a:srgbClr val="F5F5F5"/>
              </a:highlight>
              <a:latin typeface="Calibri"/>
              <a:ea typeface="Calibri"/>
              <a:cs typeface="Calibri"/>
              <a:sym typeface="Calibri"/>
            </a:endParaRPr>
          </a:p>
          <a:p>
            <a:pPr indent="-301625" lvl="0" marL="457200" rtl="0" algn="l">
              <a:lnSpc>
                <a:spcPct val="155556"/>
              </a:lnSpc>
              <a:spcBef>
                <a:spcPts val="0"/>
              </a:spcBef>
              <a:spcAft>
                <a:spcPts val="0"/>
              </a:spcAft>
              <a:buClr>
                <a:srgbClr val="4D4D4D"/>
              </a:buClr>
              <a:buSzPts val="1150"/>
              <a:buFont typeface="Calibri"/>
              <a:buChar char="●"/>
            </a:pPr>
            <a:r>
              <a:rPr lang="pt-BR" sz="1150">
                <a:solidFill>
                  <a:srgbClr val="4D4D4D"/>
                </a:solidFill>
                <a:highlight>
                  <a:srgbClr val="F5F5F5"/>
                </a:highlight>
                <a:latin typeface="Calibri"/>
                <a:ea typeface="Calibri"/>
                <a:cs typeface="Calibri"/>
                <a:sym typeface="Calibri"/>
              </a:rPr>
              <a:t>Situações emergenciais tem foco</a:t>
            </a:r>
            <a:endParaRPr sz="1150">
              <a:solidFill>
                <a:srgbClr val="4D4D4D"/>
              </a:solidFill>
              <a:highlight>
                <a:srgbClr val="F5F5F5"/>
              </a:highlight>
              <a:latin typeface="Calibri"/>
              <a:ea typeface="Calibri"/>
              <a:cs typeface="Calibri"/>
              <a:sym typeface="Calibri"/>
            </a:endParaRPr>
          </a:p>
          <a:p>
            <a:pPr indent="-301625" lvl="0" marL="457200" rtl="0" algn="l">
              <a:lnSpc>
                <a:spcPct val="155556"/>
              </a:lnSpc>
              <a:spcBef>
                <a:spcPts val="0"/>
              </a:spcBef>
              <a:spcAft>
                <a:spcPts val="0"/>
              </a:spcAft>
              <a:buClr>
                <a:srgbClr val="4D4D4D"/>
              </a:buClr>
              <a:buSzPts val="1150"/>
              <a:buFont typeface="Calibri"/>
              <a:buChar char="●"/>
            </a:pPr>
            <a:r>
              <a:rPr lang="pt-BR" sz="1150">
                <a:solidFill>
                  <a:srgbClr val="4D4D4D"/>
                </a:solidFill>
                <a:highlight>
                  <a:srgbClr val="F5F5F5"/>
                </a:highlight>
                <a:latin typeface="Calibri"/>
                <a:ea typeface="Calibri"/>
                <a:cs typeface="Calibri"/>
                <a:sym typeface="Calibri"/>
              </a:rPr>
              <a:t>Visibilidade das alterações principais</a:t>
            </a:r>
            <a:endParaRPr sz="1150">
              <a:solidFill>
                <a:srgbClr val="4D4D4D"/>
              </a:solidFill>
              <a:highlight>
                <a:srgbClr val="F5F5F5"/>
              </a:highlight>
              <a:latin typeface="Calibri"/>
              <a:ea typeface="Calibri"/>
              <a:cs typeface="Calibri"/>
              <a:sym typeface="Calibri"/>
            </a:endParaRPr>
          </a:p>
          <a:p>
            <a:pPr indent="-301625" lvl="0" marL="457200" rtl="0" algn="l">
              <a:lnSpc>
                <a:spcPct val="155556"/>
              </a:lnSpc>
              <a:spcBef>
                <a:spcPts val="0"/>
              </a:spcBef>
              <a:spcAft>
                <a:spcPts val="0"/>
              </a:spcAft>
              <a:buClr>
                <a:srgbClr val="4D4D4D"/>
              </a:buClr>
              <a:buSzPts val="1150"/>
              <a:buFont typeface="Calibri"/>
              <a:buChar char="●"/>
            </a:pPr>
            <a:r>
              <a:rPr lang="pt-BR" sz="1150">
                <a:solidFill>
                  <a:srgbClr val="4D4D4D"/>
                </a:solidFill>
                <a:highlight>
                  <a:srgbClr val="F5F5F5"/>
                </a:highlight>
                <a:latin typeface="Calibri"/>
                <a:ea typeface="Calibri"/>
                <a:cs typeface="Calibri"/>
                <a:sym typeface="Calibri"/>
              </a:rPr>
              <a:t>Independência do rebase</a:t>
            </a:r>
            <a:endParaRPr sz="1150">
              <a:solidFill>
                <a:srgbClr val="4D4D4D"/>
              </a:solidFill>
              <a:highlight>
                <a:srgbClr val="F5F5F5"/>
              </a:highlight>
              <a:latin typeface="Calibri"/>
              <a:ea typeface="Calibri"/>
              <a:cs typeface="Calibri"/>
              <a:sym typeface="Calibri"/>
            </a:endParaRPr>
          </a:p>
          <a:p>
            <a:pPr indent="-301625" lvl="0" marL="457200" rtl="0" algn="l">
              <a:lnSpc>
                <a:spcPct val="155556"/>
              </a:lnSpc>
              <a:spcBef>
                <a:spcPts val="0"/>
              </a:spcBef>
              <a:spcAft>
                <a:spcPts val="0"/>
              </a:spcAft>
              <a:buClr>
                <a:srgbClr val="4D4D4D"/>
              </a:buClr>
              <a:buSzPts val="1150"/>
              <a:buFont typeface="Calibri"/>
              <a:buChar char="●"/>
            </a:pPr>
            <a:r>
              <a:rPr lang="pt-BR" sz="1150">
                <a:solidFill>
                  <a:srgbClr val="4D4D4D"/>
                </a:solidFill>
                <a:highlight>
                  <a:srgbClr val="F5F5F5"/>
                </a:highlight>
                <a:latin typeface="Calibri"/>
                <a:ea typeface="Calibri"/>
                <a:cs typeface="Calibri"/>
                <a:sym typeface="Calibri"/>
              </a:rPr>
              <a:t>Interessante para se manter múltiplas versões em produção</a:t>
            </a:r>
            <a:endParaRPr sz="1150">
              <a:solidFill>
                <a:srgbClr val="4D4D4D"/>
              </a:solidFill>
              <a:highlight>
                <a:srgbClr val="F5F5F5"/>
              </a:highlight>
              <a:latin typeface="Calibri"/>
              <a:ea typeface="Calibri"/>
              <a:cs typeface="Calibri"/>
              <a:sym typeface="Calibri"/>
            </a:endParaRPr>
          </a:p>
          <a:p>
            <a:pPr indent="0" lvl="0" marL="0" rtl="0" algn="l">
              <a:lnSpc>
                <a:spcPct val="155556"/>
              </a:lnSpc>
              <a:spcBef>
                <a:spcPts val="2200"/>
              </a:spcBef>
              <a:spcAft>
                <a:spcPts val="0"/>
              </a:spcAft>
              <a:buNone/>
            </a:pPr>
            <a:r>
              <a:rPr lang="pt-BR" sz="1150">
                <a:solidFill>
                  <a:srgbClr val="4D4D4D"/>
                </a:solidFill>
                <a:highlight>
                  <a:srgbClr val="F5F5F5"/>
                </a:highlight>
                <a:latin typeface="Calibri"/>
                <a:ea typeface="Calibri"/>
                <a:cs typeface="Calibri"/>
                <a:sym typeface="Calibri"/>
              </a:rPr>
              <a:t>Desvantagens:</a:t>
            </a:r>
            <a:endParaRPr sz="1150">
              <a:solidFill>
                <a:srgbClr val="4D4D4D"/>
              </a:solidFill>
              <a:highlight>
                <a:srgbClr val="F5F5F5"/>
              </a:highlight>
              <a:latin typeface="Calibri"/>
              <a:ea typeface="Calibri"/>
              <a:cs typeface="Calibri"/>
              <a:sym typeface="Calibri"/>
            </a:endParaRPr>
          </a:p>
          <a:p>
            <a:pPr indent="-301625" lvl="0" marL="457200" rtl="0" algn="l">
              <a:lnSpc>
                <a:spcPct val="155556"/>
              </a:lnSpc>
              <a:spcBef>
                <a:spcPts val="2200"/>
              </a:spcBef>
              <a:spcAft>
                <a:spcPts val="0"/>
              </a:spcAft>
              <a:buClr>
                <a:srgbClr val="4D4D4D"/>
              </a:buClr>
              <a:buSzPts val="1150"/>
              <a:buFont typeface="Calibri"/>
              <a:buChar char="●"/>
            </a:pPr>
            <a:r>
              <a:rPr lang="pt-BR" sz="1150">
                <a:solidFill>
                  <a:srgbClr val="4D4D4D"/>
                </a:solidFill>
                <a:highlight>
                  <a:srgbClr val="F5F5F5"/>
                </a:highlight>
                <a:latin typeface="Calibri"/>
                <a:ea typeface="Calibri"/>
                <a:cs typeface="Calibri"/>
                <a:sym typeface="Calibri"/>
              </a:rPr>
              <a:t>Prejudica a visão histórica do projeto</a:t>
            </a:r>
            <a:endParaRPr sz="1150">
              <a:solidFill>
                <a:srgbClr val="4D4D4D"/>
              </a:solidFill>
              <a:highlight>
                <a:srgbClr val="F5F5F5"/>
              </a:highlight>
              <a:latin typeface="Calibri"/>
              <a:ea typeface="Calibri"/>
              <a:cs typeface="Calibri"/>
              <a:sym typeface="Calibri"/>
            </a:endParaRPr>
          </a:p>
          <a:p>
            <a:pPr indent="-301625" lvl="0" marL="457200" rtl="0" algn="l">
              <a:lnSpc>
                <a:spcPct val="155556"/>
              </a:lnSpc>
              <a:spcBef>
                <a:spcPts val="0"/>
              </a:spcBef>
              <a:spcAft>
                <a:spcPts val="0"/>
              </a:spcAft>
              <a:buClr>
                <a:srgbClr val="4D4D4D"/>
              </a:buClr>
              <a:buSzPts val="1150"/>
              <a:buFont typeface="Calibri"/>
              <a:buChar char="●"/>
            </a:pPr>
            <a:r>
              <a:rPr lang="pt-BR" sz="1150">
                <a:solidFill>
                  <a:srgbClr val="4D4D4D"/>
                </a:solidFill>
                <a:highlight>
                  <a:srgbClr val="F5F5F5"/>
                </a:highlight>
                <a:latin typeface="Calibri"/>
                <a:ea typeface="Calibri"/>
                <a:cs typeface="Calibri"/>
                <a:sym typeface="Calibri"/>
              </a:rPr>
              <a:t>Há certa redundância entre master e develop</a:t>
            </a:r>
            <a:endParaRPr sz="1150">
              <a:solidFill>
                <a:srgbClr val="4D4D4D"/>
              </a:solidFill>
              <a:highlight>
                <a:srgbClr val="F5F5F5"/>
              </a:highlight>
              <a:latin typeface="Calibri"/>
              <a:ea typeface="Calibri"/>
              <a:cs typeface="Calibri"/>
              <a:sym typeface="Calibri"/>
            </a:endParaRPr>
          </a:p>
          <a:p>
            <a:pPr indent="-301625" lvl="0" marL="457200" rtl="0" algn="l">
              <a:lnSpc>
                <a:spcPct val="155556"/>
              </a:lnSpc>
              <a:spcBef>
                <a:spcPts val="0"/>
              </a:spcBef>
              <a:spcAft>
                <a:spcPts val="0"/>
              </a:spcAft>
              <a:buClr>
                <a:srgbClr val="4D4D4D"/>
              </a:buClr>
              <a:buSzPts val="1150"/>
              <a:buFont typeface="Calibri"/>
              <a:buChar char="●"/>
            </a:pPr>
            <a:r>
              <a:rPr lang="pt-BR" sz="1150">
                <a:solidFill>
                  <a:srgbClr val="4D4D4D"/>
                </a:solidFill>
                <a:highlight>
                  <a:srgbClr val="F5F5F5"/>
                </a:highlight>
                <a:latin typeface="Calibri"/>
                <a:ea typeface="Calibri"/>
                <a:cs typeface="Calibri"/>
                <a:sym typeface="Calibri"/>
              </a:rPr>
              <a:t>Desuso do rebase</a:t>
            </a:r>
            <a:endParaRPr sz="1150">
              <a:solidFill>
                <a:srgbClr val="4D4D4D"/>
              </a:solidFill>
              <a:highlight>
                <a:srgbClr val="F5F5F5"/>
              </a:highlight>
              <a:latin typeface="Calibri"/>
              <a:ea typeface="Calibri"/>
              <a:cs typeface="Calibri"/>
              <a:sym typeface="Calibri"/>
            </a:endParaRPr>
          </a:p>
          <a:p>
            <a:pPr indent="-301625" lvl="0" marL="457200" rtl="0" algn="l">
              <a:lnSpc>
                <a:spcPct val="155556"/>
              </a:lnSpc>
              <a:spcBef>
                <a:spcPts val="0"/>
              </a:spcBef>
              <a:spcAft>
                <a:spcPts val="0"/>
              </a:spcAft>
              <a:buClr>
                <a:srgbClr val="4D4D4D"/>
              </a:buClr>
              <a:buSzPts val="1150"/>
              <a:buFont typeface="Calibri"/>
              <a:buChar char="●"/>
            </a:pPr>
            <a:r>
              <a:rPr lang="pt-BR" sz="1150">
                <a:solidFill>
                  <a:srgbClr val="4D4D4D"/>
                </a:solidFill>
                <a:highlight>
                  <a:srgbClr val="F5F5F5"/>
                </a:highlight>
                <a:latin typeface="Calibri"/>
                <a:ea typeface="Calibri"/>
                <a:cs typeface="Calibri"/>
                <a:sym typeface="Calibri"/>
              </a:rPr>
              <a:t>Ruim para prática de CD e para ambientes Multirepo</a:t>
            </a:r>
            <a:endParaRPr sz="1150">
              <a:solidFill>
                <a:srgbClr val="4D4D4D"/>
              </a:solidFill>
              <a:highlight>
                <a:srgbClr val="F5F5F5"/>
              </a:highlight>
              <a:latin typeface="Calibri"/>
              <a:ea typeface="Calibri"/>
              <a:cs typeface="Calibri"/>
              <a:sym typeface="Calibri"/>
            </a:endParaRPr>
          </a:p>
          <a:p>
            <a:pPr indent="0" lvl="0" marL="0" rtl="0" algn="l">
              <a:lnSpc>
                <a:spcPct val="155556"/>
              </a:lnSpc>
              <a:spcBef>
                <a:spcPts val="2200"/>
              </a:spcBef>
              <a:spcAft>
                <a:spcPts val="0"/>
              </a:spcAft>
              <a:buClr>
                <a:schemeClr val="dk1"/>
              </a:buClr>
              <a:buSzPts val="1100"/>
              <a:buFont typeface="Arial"/>
              <a:buNone/>
            </a:pPr>
            <a:r>
              <a:t/>
            </a:r>
            <a:endParaRPr sz="1350">
              <a:solidFill>
                <a:srgbClr val="4D4D4D"/>
              </a:solidFill>
              <a:highlight>
                <a:srgbClr val="F5F5F5"/>
              </a:highlight>
              <a:latin typeface="Roboto"/>
              <a:ea typeface="Roboto"/>
              <a:cs typeface="Roboto"/>
              <a:sym typeface="Roboto"/>
            </a:endParaRPr>
          </a:p>
          <a:p>
            <a:pPr indent="0" lvl="0" marL="0" rtl="0" algn="l">
              <a:lnSpc>
                <a:spcPct val="155556"/>
              </a:lnSpc>
              <a:spcBef>
                <a:spcPts val="2200"/>
              </a:spcBef>
              <a:spcAft>
                <a:spcPts val="0"/>
              </a:spcAft>
              <a:buClr>
                <a:schemeClr val="dk1"/>
              </a:buClr>
              <a:buSzPts val="1100"/>
              <a:buFont typeface="Arial"/>
              <a:buNone/>
            </a:pPr>
            <a:r>
              <a:rPr lang="pt-BR" sz="1350">
                <a:solidFill>
                  <a:srgbClr val="4D4D4D"/>
                </a:solidFill>
                <a:highlight>
                  <a:srgbClr val="F5F5F5"/>
                </a:highlight>
                <a:latin typeface="Roboto"/>
                <a:ea typeface="Roboto"/>
                <a:cs typeface="Roboto"/>
                <a:sym typeface="Roboto"/>
              </a:rPr>
              <a:t>O fluxo geral do Gitflow é:</a:t>
            </a:r>
            <a:endParaRPr sz="1350">
              <a:solidFill>
                <a:srgbClr val="4D4D4D"/>
              </a:solidFill>
              <a:highlight>
                <a:srgbClr val="F5F5F5"/>
              </a:highlight>
              <a:latin typeface="Roboto"/>
              <a:ea typeface="Roboto"/>
              <a:cs typeface="Roboto"/>
              <a:sym typeface="Roboto"/>
            </a:endParaRPr>
          </a:p>
          <a:p>
            <a:pPr indent="-314325" lvl="0" marL="457200" rtl="0" algn="l">
              <a:lnSpc>
                <a:spcPct val="115000"/>
              </a:lnSpc>
              <a:spcBef>
                <a:spcPts val="2200"/>
              </a:spcBef>
              <a:spcAft>
                <a:spcPts val="0"/>
              </a:spcAft>
              <a:buClr>
                <a:srgbClr val="4D4D4D"/>
              </a:buClr>
              <a:buSzPts val="1350"/>
              <a:buFont typeface="Roboto"/>
              <a:buAutoNum type="arabicPeriod"/>
            </a:pPr>
            <a:r>
              <a:rPr lang="pt-BR" sz="1350">
                <a:solidFill>
                  <a:srgbClr val="4D4D4D"/>
                </a:solidFill>
                <a:highlight>
                  <a:srgbClr val="F5F5F5"/>
                </a:highlight>
                <a:latin typeface="Roboto"/>
                <a:ea typeface="Roboto"/>
                <a:cs typeface="Roboto"/>
                <a:sym typeface="Roboto"/>
              </a:rPr>
              <a:t>Uma ramificação </a:t>
            </a:r>
            <a:r>
              <a:rPr lang="pt-BR" sz="1300">
                <a:solidFill>
                  <a:srgbClr val="333333"/>
                </a:solidFill>
                <a:highlight>
                  <a:srgbClr val="F5F5F5"/>
                </a:highlight>
                <a:latin typeface="Courier New"/>
                <a:ea typeface="Courier New"/>
                <a:cs typeface="Courier New"/>
                <a:sym typeface="Courier New"/>
              </a:rPr>
              <a:t>develop</a:t>
            </a:r>
            <a:r>
              <a:rPr lang="pt-BR" sz="1350">
                <a:solidFill>
                  <a:srgbClr val="4D4D4D"/>
                </a:solidFill>
                <a:highlight>
                  <a:srgbClr val="F5F5F5"/>
                </a:highlight>
                <a:latin typeface="Roboto"/>
                <a:ea typeface="Roboto"/>
                <a:cs typeface="Roboto"/>
                <a:sym typeface="Roboto"/>
              </a:rPr>
              <a:t> é criada a partir da </a:t>
            </a:r>
            <a:r>
              <a:rPr lang="pt-BR" sz="1300">
                <a:solidFill>
                  <a:srgbClr val="333333"/>
                </a:solidFill>
                <a:highlight>
                  <a:srgbClr val="F5F5F5"/>
                </a:highlight>
                <a:latin typeface="Courier New"/>
                <a:ea typeface="Courier New"/>
                <a:cs typeface="Courier New"/>
                <a:sym typeface="Courier New"/>
              </a:rPr>
              <a:t>main</a:t>
            </a:r>
            <a:endParaRPr sz="1300">
              <a:solidFill>
                <a:srgbClr val="333333"/>
              </a:solidFill>
              <a:highlight>
                <a:srgbClr val="F5F5F5"/>
              </a:highlight>
              <a:latin typeface="Courier New"/>
              <a:ea typeface="Courier New"/>
              <a:cs typeface="Courier New"/>
              <a:sym typeface="Courier New"/>
            </a:endParaRPr>
          </a:p>
          <a:p>
            <a:pPr indent="-314325" lvl="0" marL="457200" rtl="0" algn="l">
              <a:lnSpc>
                <a:spcPct val="115000"/>
              </a:lnSpc>
              <a:spcBef>
                <a:spcPts val="0"/>
              </a:spcBef>
              <a:spcAft>
                <a:spcPts val="0"/>
              </a:spcAft>
              <a:buClr>
                <a:srgbClr val="4D4D4D"/>
              </a:buClr>
              <a:buSzPts val="1350"/>
              <a:buFont typeface="Roboto"/>
              <a:buAutoNum type="arabicPeriod"/>
            </a:pPr>
            <a:r>
              <a:rPr lang="pt-BR" sz="1350">
                <a:solidFill>
                  <a:srgbClr val="4D4D4D"/>
                </a:solidFill>
                <a:highlight>
                  <a:srgbClr val="F5F5F5"/>
                </a:highlight>
                <a:latin typeface="Roboto"/>
                <a:ea typeface="Roboto"/>
                <a:cs typeface="Roboto"/>
                <a:sym typeface="Roboto"/>
              </a:rPr>
              <a:t>Uma ramificação de </a:t>
            </a:r>
            <a:r>
              <a:rPr lang="pt-BR" sz="1300">
                <a:solidFill>
                  <a:srgbClr val="333333"/>
                </a:solidFill>
                <a:highlight>
                  <a:srgbClr val="F5F5F5"/>
                </a:highlight>
                <a:latin typeface="Courier New"/>
                <a:ea typeface="Courier New"/>
                <a:cs typeface="Courier New"/>
                <a:sym typeface="Courier New"/>
              </a:rPr>
              <a:t>lançamento</a:t>
            </a:r>
            <a:r>
              <a:rPr lang="pt-BR" sz="1350">
                <a:solidFill>
                  <a:srgbClr val="4D4D4D"/>
                </a:solidFill>
                <a:highlight>
                  <a:srgbClr val="F5F5F5"/>
                </a:highlight>
                <a:latin typeface="Roboto"/>
                <a:ea typeface="Roboto"/>
                <a:cs typeface="Roboto"/>
                <a:sym typeface="Roboto"/>
              </a:rPr>
              <a:t> é criada a partir da ramificação de </a:t>
            </a:r>
            <a:r>
              <a:rPr lang="pt-BR" sz="1300">
                <a:solidFill>
                  <a:srgbClr val="333333"/>
                </a:solidFill>
                <a:highlight>
                  <a:srgbClr val="F5F5F5"/>
                </a:highlight>
                <a:latin typeface="Courier New"/>
                <a:ea typeface="Courier New"/>
                <a:cs typeface="Courier New"/>
                <a:sym typeface="Courier New"/>
              </a:rPr>
              <a:t>desenvolvimento</a:t>
            </a:r>
            <a:endParaRPr sz="1300">
              <a:solidFill>
                <a:srgbClr val="333333"/>
              </a:solidFill>
              <a:highlight>
                <a:srgbClr val="F5F5F5"/>
              </a:highlight>
              <a:latin typeface="Courier New"/>
              <a:ea typeface="Courier New"/>
              <a:cs typeface="Courier New"/>
              <a:sym typeface="Courier New"/>
            </a:endParaRPr>
          </a:p>
          <a:p>
            <a:pPr indent="-314325" lvl="0" marL="457200" rtl="0" algn="l">
              <a:lnSpc>
                <a:spcPct val="115000"/>
              </a:lnSpc>
              <a:spcBef>
                <a:spcPts val="0"/>
              </a:spcBef>
              <a:spcAft>
                <a:spcPts val="0"/>
              </a:spcAft>
              <a:buClr>
                <a:srgbClr val="4D4D4D"/>
              </a:buClr>
              <a:buSzPts val="1350"/>
              <a:buFont typeface="Roboto"/>
              <a:buAutoNum type="arabicPeriod"/>
            </a:pPr>
            <a:r>
              <a:rPr lang="pt-BR" sz="1350">
                <a:solidFill>
                  <a:srgbClr val="4D4D4D"/>
                </a:solidFill>
                <a:highlight>
                  <a:srgbClr val="F5F5F5"/>
                </a:highlight>
                <a:latin typeface="Roboto"/>
                <a:ea typeface="Roboto"/>
                <a:cs typeface="Roboto"/>
                <a:sym typeface="Roboto"/>
              </a:rPr>
              <a:t>As ramificações de </a:t>
            </a:r>
            <a:r>
              <a:rPr lang="pt-BR" sz="1300">
                <a:solidFill>
                  <a:srgbClr val="333333"/>
                </a:solidFill>
                <a:highlight>
                  <a:srgbClr val="F5F5F5"/>
                </a:highlight>
                <a:latin typeface="Courier New"/>
                <a:ea typeface="Courier New"/>
                <a:cs typeface="Courier New"/>
                <a:sym typeface="Courier New"/>
              </a:rPr>
              <a:t>recurso</a:t>
            </a:r>
            <a:r>
              <a:rPr lang="pt-BR" sz="1350">
                <a:solidFill>
                  <a:srgbClr val="4D4D4D"/>
                </a:solidFill>
                <a:highlight>
                  <a:srgbClr val="F5F5F5"/>
                </a:highlight>
                <a:latin typeface="Roboto"/>
                <a:ea typeface="Roboto"/>
                <a:cs typeface="Roboto"/>
                <a:sym typeface="Roboto"/>
              </a:rPr>
              <a:t> são criadas a partir da ramificação de </a:t>
            </a:r>
            <a:r>
              <a:rPr lang="pt-BR" sz="1300">
                <a:solidFill>
                  <a:srgbClr val="333333"/>
                </a:solidFill>
                <a:highlight>
                  <a:srgbClr val="F5F5F5"/>
                </a:highlight>
                <a:latin typeface="Courier New"/>
                <a:ea typeface="Courier New"/>
                <a:cs typeface="Courier New"/>
                <a:sym typeface="Courier New"/>
              </a:rPr>
              <a:t>desenvolvimento</a:t>
            </a:r>
            <a:endParaRPr sz="1300">
              <a:solidFill>
                <a:srgbClr val="333333"/>
              </a:solidFill>
              <a:highlight>
                <a:srgbClr val="F5F5F5"/>
              </a:highlight>
              <a:latin typeface="Courier New"/>
              <a:ea typeface="Courier New"/>
              <a:cs typeface="Courier New"/>
              <a:sym typeface="Courier New"/>
            </a:endParaRPr>
          </a:p>
          <a:p>
            <a:pPr indent="-314325" lvl="0" marL="457200" rtl="0" algn="l">
              <a:lnSpc>
                <a:spcPct val="115000"/>
              </a:lnSpc>
              <a:spcBef>
                <a:spcPts val="0"/>
              </a:spcBef>
              <a:spcAft>
                <a:spcPts val="0"/>
              </a:spcAft>
              <a:buClr>
                <a:srgbClr val="4D4D4D"/>
              </a:buClr>
              <a:buSzPts val="1350"/>
              <a:buFont typeface="Roboto"/>
              <a:buAutoNum type="arabicPeriod"/>
            </a:pPr>
            <a:r>
              <a:rPr lang="pt-BR" sz="1350">
                <a:solidFill>
                  <a:srgbClr val="4D4D4D"/>
                </a:solidFill>
                <a:highlight>
                  <a:srgbClr val="F5F5F5"/>
                </a:highlight>
                <a:latin typeface="Roboto"/>
                <a:ea typeface="Roboto"/>
                <a:cs typeface="Roboto"/>
                <a:sym typeface="Roboto"/>
              </a:rPr>
              <a:t>Quando um </a:t>
            </a:r>
            <a:r>
              <a:rPr lang="pt-BR" sz="1300">
                <a:solidFill>
                  <a:srgbClr val="333333"/>
                </a:solidFill>
                <a:highlight>
                  <a:srgbClr val="F5F5F5"/>
                </a:highlight>
                <a:latin typeface="Courier New"/>
                <a:ea typeface="Courier New"/>
                <a:cs typeface="Courier New"/>
                <a:sym typeface="Courier New"/>
              </a:rPr>
              <a:t>recurso</a:t>
            </a:r>
            <a:r>
              <a:rPr lang="pt-BR" sz="1350">
                <a:solidFill>
                  <a:srgbClr val="4D4D4D"/>
                </a:solidFill>
                <a:highlight>
                  <a:srgbClr val="F5F5F5"/>
                </a:highlight>
                <a:latin typeface="Roboto"/>
                <a:ea typeface="Roboto"/>
                <a:cs typeface="Roboto"/>
                <a:sym typeface="Roboto"/>
              </a:rPr>
              <a:t> é concluído, ele é mesclado na ramificação de </a:t>
            </a:r>
            <a:r>
              <a:rPr lang="pt-BR" sz="1300">
                <a:solidFill>
                  <a:srgbClr val="333333"/>
                </a:solidFill>
                <a:highlight>
                  <a:srgbClr val="F5F5F5"/>
                </a:highlight>
                <a:latin typeface="Courier New"/>
                <a:ea typeface="Courier New"/>
                <a:cs typeface="Courier New"/>
                <a:sym typeface="Courier New"/>
              </a:rPr>
              <a:t>desenvolvimento</a:t>
            </a:r>
            <a:endParaRPr sz="1300">
              <a:solidFill>
                <a:srgbClr val="333333"/>
              </a:solidFill>
              <a:highlight>
                <a:srgbClr val="F5F5F5"/>
              </a:highlight>
              <a:latin typeface="Courier New"/>
              <a:ea typeface="Courier New"/>
              <a:cs typeface="Courier New"/>
              <a:sym typeface="Courier New"/>
            </a:endParaRPr>
          </a:p>
          <a:p>
            <a:pPr indent="-314325" lvl="0" marL="457200" rtl="0" algn="l">
              <a:lnSpc>
                <a:spcPct val="115000"/>
              </a:lnSpc>
              <a:spcBef>
                <a:spcPts val="0"/>
              </a:spcBef>
              <a:spcAft>
                <a:spcPts val="0"/>
              </a:spcAft>
              <a:buClr>
                <a:srgbClr val="4D4D4D"/>
              </a:buClr>
              <a:buSzPts val="1350"/>
              <a:buFont typeface="Roboto"/>
              <a:buAutoNum type="arabicPeriod"/>
            </a:pPr>
            <a:r>
              <a:rPr lang="pt-BR" sz="1350">
                <a:solidFill>
                  <a:srgbClr val="4D4D4D"/>
                </a:solidFill>
                <a:highlight>
                  <a:srgbClr val="F5F5F5"/>
                </a:highlight>
                <a:latin typeface="Roboto"/>
                <a:ea typeface="Roboto"/>
                <a:cs typeface="Roboto"/>
                <a:sym typeface="Roboto"/>
              </a:rPr>
              <a:t>Quando a ramificação </a:t>
            </a:r>
            <a:r>
              <a:rPr lang="pt-BR" sz="1300">
                <a:solidFill>
                  <a:srgbClr val="333333"/>
                </a:solidFill>
                <a:highlight>
                  <a:srgbClr val="F5F5F5"/>
                </a:highlight>
                <a:latin typeface="Courier New"/>
                <a:ea typeface="Courier New"/>
                <a:cs typeface="Courier New"/>
                <a:sym typeface="Courier New"/>
              </a:rPr>
              <a:t>release</a:t>
            </a:r>
            <a:r>
              <a:rPr lang="pt-BR" sz="1350">
                <a:solidFill>
                  <a:srgbClr val="4D4D4D"/>
                </a:solidFill>
                <a:highlight>
                  <a:srgbClr val="F5F5F5"/>
                </a:highlight>
                <a:latin typeface="Roboto"/>
                <a:ea typeface="Roboto"/>
                <a:cs typeface="Roboto"/>
                <a:sym typeface="Roboto"/>
              </a:rPr>
              <a:t> é feita, é feito o merge dela na ramificação </a:t>
            </a:r>
            <a:r>
              <a:rPr lang="pt-BR" sz="1300">
                <a:solidFill>
                  <a:srgbClr val="333333"/>
                </a:solidFill>
                <a:highlight>
                  <a:srgbClr val="F5F5F5"/>
                </a:highlight>
                <a:latin typeface="Courier New"/>
                <a:ea typeface="Courier New"/>
                <a:cs typeface="Courier New"/>
                <a:sym typeface="Courier New"/>
              </a:rPr>
              <a:t>develop</a:t>
            </a:r>
            <a:r>
              <a:rPr lang="pt-BR" sz="1350">
                <a:solidFill>
                  <a:srgbClr val="4D4D4D"/>
                </a:solidFill>
                <a:highlight>
                  <a:srgbClr val="F5F5F5"/>
                </a:highlight>
                <a:latin typeface="Roboto"/>
                <a:ea typeface="Roboto"/>
                <a:cs typeface="Roboto"/>
                <a:sym typeface="Roboto"/>
              </a:rPr>
              <a:t> e na </a:t>
            </a:r>
            <a:r>
              <a:rPr lang="pt-BR" sz="1300">
                <a:solidFill>
                  <a:srgbClr val="333333"/>
                </a:solidFill>
                <a:highlight>
                  <a:srgbClr val="F5F5F5"/>
                </a:highlight>
                <a:latin typeface="Courier New"/>
                <a:ea typeface="Courier New"/>
                <a:cs typeface="Courier New"/>
                <a:sym typeface="Courier New"/>
              </a:rPr>
              <a:t>principal</a:t>
            </a:r>
            <a:endParaRPr sz="1300">
              <a:solidFill>
                <a:srgbClr val="333333"/>
              </a:solidFill>
              <a:highlight>
                <a:srgbClr val="F5F5F5"/>
              </a:highlight>
              <a:latin typeface="Courier New"/>
              <a:ea typeface="Courier New"/>
              <a:cs typeface="Courier New"/>
              <a:sym typeface="Courier New"/>
            </a:endParaRPr>
          </a:p>
          <a:p>
            <a:pPr indent="-314325" lvl="0" marL="457200" rtl="0" algn="l">
              <a:lnSpc>
                <a:spcPct val="115000"/>
              </a:lnSpc>
              <a:spcBef>
                <a:spcPts val="0"/>
              </a:spcBef>
              <a:spcAft>
                <a:spcPts val="0"/>
              </a:spcAft>
              <a:buClr>
                <a:srgbClr val="4D4D4D"/>
              </a:buClr>
              <a:buSzPts val="1350"/>
              <a:buFont typeface="Roboto"/>
              <a:buAutoNum type="arabicPeriod"/>
            </a:pPr>
            <a:r>
              <a:rPr lang="pt-BR" sz="1350">
                <a:solidFill>
                  <a:srgbClr val="4D4D4D"/>
                </a:solidFill>
                <a:highlight>
                  <a:srgbClr val="F5F5F5"/>
                </a:highlight>
                <a:latin typeface="Roboto"/>
                <a:ea typeface="Roboto"/>
                <a:cs typeface="Roboto"/>
                <a:sym typeface="Roboto"/>
              </a:rPr>
              <a:t>Se for detectado um item na </a:t>
            </a:r>
            <a:r>
              <a:rPr lang="pt-BR" sz="1300">
                <a:solidFill>
                  <a:srgbClr val="333333"/>
                </a:solidFill>
                <a:highlight>
                  <a:srgbClr val="F5F5F5"/>
                </a:highlight>
                <a:latin typeface="Courier New"/>
                <a:ea typeface="Courier New"/>
                <a:cs typeface="Courier New"/>
                <a:sym typeface="Courier New"/>
              </a:rPr>
              <a:t>main</a:t>
            </a:r>
            <a:r>
              <a:rPr lang="pt-BR" sz="1350">
                <a:solidFill>
                  <a:srgbClr val="4D4D4D"/>
                </a:solidFill>
                <a:highlight>
                  <a:srgbClr val="F5F5F5"/>
                </a:highlight>
                <a:latin typeface="Roboto"/>
                <a:ea typeface="Roboto"/>
                <a:cs typeface="Roboto"/>
                <a:sym typeface="Roboto"/>
              </a:rPr>
              <a:t>, uma ramificação de </a:t>
            </a:r>
            <a:r>
              <a:rPr lang="pt-BR" sz="1300">
                <a:solidFill>
                  <a:srgbClr val="333333"/>
                </a:solidFill>
                <a:highlight>
                  <a:srgbClr val="F5F5F5"/>
                </a:highlight>
                <a:latin typeface="Courier New"/>
                <a:ea typeface="Courier New"/>
                <a:cs typeface="Courier New"/>
                <a:sym typeface="Courier New"/>
              </a:rPr>
              <a:t>hotfix</a:t>
            </a:r>
            <a:r>
              <a:rPr lang="pt-BR" sz="1350">
                <a:solidFill>
                  <a:srgbClr val="4D4D4D"/>
                </a:solidFill>
                <a:highlight>
                  <a:srgbClr val="F5F5F5"/>
                </a:highlight>
                <a:latin typeface="Roboto"/>
                <a:ea typeface="Roboto"/>
                <a:cs typeface="Roboto"/>
                <a:sym typeface="Roboto"/>
              </a:rPr>
              <a:t> vai ser criada a partir da </a:t>
            </a:r>
            <a:r>
              <a:rPr lang="pt-BR" sz="1300">
                <a:solidFill>
                  <a:srgbClr val="333333"/>
                </a:solidFill>
                <a:highlight>
                  <a:srgbClr val="F5F5F5"/>
                </a:highlight>
                <a:latin typeface="Courier New"/>
                <a:ea typeface="Courier New"/>
                <a:cs typeface="Courier New"/>
                <a:sym typeface="Courier New"/>
              </a:rPr>
              <a:t>main</a:t>
            </a:r>
            <a:endParaRPr sz="1300">
              <a:solidFill>
                <a:srgbClr val="333333"/>
              </a:solidFill>
              <a:highlight>
                <a:srgbClr val="F5F5F5"/>
              </a:highlight>
              <a:latin typeface="Courier New"/>
              <a:ea typeface="Courier New"/>
              <a:cs typeface="Courier New"/>
              <a:sym typeface="Courier New"/>
            </a:endParaRPr>
          </a:p>
          <a:p>
            <a:pPr indent="-314325" lvl="0" marL="457200" rtl="0" algn="l">
              <a:lnSpc>
                <a:spcPct val="115000"/>
              </a:lnSpc>
              <a:spcBef>
                <a:spcPts val="0"/>
              </a:spcBef>
              <a:spcAft>
                <a:spcPts val="0"/>
              </a:spcAft>
              <a:buClr>
                <a:srgbClr val="4D4D4D"/>
              </a:buClr>
              <a:buSzPts val="1350"/>
              <a:buFont typeface="Roboto"/>
              <a:buAutoNum type="arabicPeriod"/>
            </a:pPr>
            <a:r>
              <a:rPr lang="pt-BR" sz="1350">
                <a:solidFill>
                  <a:srgbClr val="4D4D4D"/>
                </a:solidFill>
                <a:highlight>
                  <a:srgbClr val="F5F5F5"/>
                </a:highlight>
                <a:latin typeface="Roboto"/>
                <a:ea typeface="Roboto"/>
                <a:cs typeface="Roboto"/>
                <a:sym typeface="Roboto"/>
              </a:rPr>
              <a:t>Depois que o </a:t>
            </a:r>
            <a:r>
              <a:rPr lang="pt-BR" sz="1300">
                <a:solidFill>
                  <a:srgbClr val="333333"/>
                </a:solidFill>
                <a:highlight>
                  <a:srgbClr val="F5F5F5"/>
                </a:highlight>
                <a:latin typeface="Courier New"/>
                <a:ea typeface="Courier New"/>
                <a:cs typeface="Courier New"/>
                <a:sym typeface="Courier New"/>
              </a:rPr>
              <a:t>hotfix</a:t>
            </a:r>
            <a:r>
              <a:rPr lang="pt-BR" sz="1350">
                <a:solidFill>
                  <a:srgbClr val="4D4D4D"/>
                </a:solidFill>
                <a:highlight>
                  <a:srgbClr val="F5F5F5"/>
                </a:highlight>
                <a:latin typeface="Roboto"/>
                <a:ea typeface="Roboto"/>
                <a:cs typeface="Roboto"/>
                <a:sym typeface="Roboto"/>
              </a:rPr>
              <a:t> for concluído, ele passa por merge para a ramificação </a:t>
            </a:r>
            <a:r>
              <a:rPr lang="pt-BR" sz="1300">
                <a:solidFill>
                  <a:srgbClr val="333333"/>
                </a:solidFill>
                <a:highlight>
                  <a:srgbClr val="F5F5F5"/>
                </a:highlight>
                <a:latin typeface="Courier New"/>
                <a:ea typeface="Courier New"/>
                <a:cs typeface="Courier New"/>
                <a:sym typeface="Courier New"/>
              </a:rPr>
              <a:t>develop</a:t>
            </a:r>
            <a:r>
              <a:rPr lang="pt-BR" sz="1350">
                <a:solidFill>
                  <a:srgbClr val="4D4D4D"/>
                </a:solidFill>
                <a:highlight>
                  <a:srgbClr val="F5F5F5"/>
                </a:highlight>
                <a:latin typeface="Roboto"/>
                <a:ea typeface="Roboto"/>
                <a:cs typeface="Roboto"/>
                <a:sym typeface="Roboto"/>
              </a:rPr>
              <a:t> e à </a:t>
            </a:r>
            <a:r>
              <a:rPr lang="pt-BR" sz="1300">
                <a:solidFill>
                  <a:srgbClr val="333333"/>
                </a:solidFill>
                <a:highlight>
                  <a:srgbClr val="F5F5F5"/>
                </a:highlight>
                <a:latin typeface="Courier New"/>
                <a:ea typeface="Courier New"/>
                <a:cs typeface="Courier New"/>
                <a:sym typeface="Courier New"/>
              </a:rPr>
              <a:t>main</a:t>
            </a:r>
            <a:endParaRPr sz="1300">
              <a:solidFill>
                <a:srgbClr val="333333"/>
              </a:solidFill>
              <a:highlight>
                <a:srgbClr val="F5F5F5"/>
              </a:highlight>
              <a:latin typeface="Courier New"/>
              <a:ea typeface="Courier New"/>
              <a:cs typeface="Courier New"/>
              <a:sym typeface="Courier New"/>
            </a:endParaRPr>
          </a:p>
          <a:p>
            <a:pPr indent="0" lvl="0" marL="0" rtl="0" algn="l">
              <a:spcBef>
                <a:spcPts val="61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4760751a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4760751a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202122"/>
              </a:buClr>
              <a:buSzPts val="1050"/>
              <a:buChar char="-"/>
            </a:pPr>
            <a:r>
              <a:rPr lang="pt-BR" sz="1050">
                <a:solidFill>
                  <a:srgbClr val="202122"/>
                </a:solidFill>
                <a:highlight>
                  <a:srgbClr val="FFFFFF"/>
                </a:highlight>
              </a:rPr>
              <a:t>O acesso gratuito ao BitKeeper foi removido pelo detentor dos direitos autorais depois de acusar Andrew Tridgell de usar de engenharia reversa nos protocolos do BitKeeper, alegando violação da licença do mesmo</a:t>
            </a:r>
            <a:endParaRPr sz="1050">
              <a:solidFill>
                <a:srgbClr val="202122"/>
              </a:solidFill>
              <a:highlight>
                <a:srgbClr val="FFFFFF"/>
              </a:highlight>
            </a:endParaRPr>
          </a:p>
          <a:p>
            <a:pPr indent="0" lvl="0" marL="0" rtl="0" algn="l">
              <a:lnSpc>
                <a:spcPct val="115000"/>
              </a:lnSpc>
              <a:spcBef>
                <a:spcPts val="500"/>
              </a:spcBef>
              <a:spcAft>
                <a:spcPts val="0"/>
              </a:spcAft>
              <a:buNone/>
            </a:pPr>
            <a:r>
              <a:t/>
            </a:r>
            <a:endParaRPr sz="1050">
              <a:solidFill>
                <a:srgbClr val="202122"/>
              </a:solidFill>
              <a:highlight>
                <a:srgbClr val="FFFFFF"/>
              </a:highlight>
            </a:endParaRPr>
          </a:p>
          <a:p>
            <a:pPr indent="0" lvl="0" marL="0" rtl="0" algn="l">
              <a:lnSpc>
                <a:spcPct val="115000"/>
              </a:lnSpc>
              <a:spcBef>
                <a:spcPts val="500"/>
              </a:spcBef>
              <a:spcAft>
                <a:spcPts val="0"/>
              </a:spcAft>
              <a:buNone/>
            </a:pPr>
            <a:r>
              <a:rPr lang="pt-BR" sz="1050">
                <a:solidFill>
                  <a:srgbClr val="202122"/>
                </a:solidFill>
                <a:highlight>
                  <a:srgbClr val="FFFFFF"/>
                </a:highlight>
              </a:rPr>
              <a:t>Torvalds teve vários critérios para o projeto:</a:t>
            </a:r>
            <a:endParaRPr sz="1050">
              <a:solidFill>
                <a:srgbClr val="202122"/>
              </a:solidFill>
              <a:highlight>
                <a:srgbClr val="FFFFFF"/>
              </a:highlight>
            </a:endParaRPr>
          </a:p>
          <a:p>
            <a:pPr indent="-295275" lvl="0" marL="901700" rtl="0" algn="l">
              <a:lnSpc>
                <a:spcPct val="115000"/>
              </a:lnSpc>
              <a:spcBef>
                <a:spcPts val="600"/>
              </a:spcBef>
              <a:spcAft>
                <a:spcPts val="0"/>
              </a:spcAft>
              <a:buClr>
                <a:srgbClr val="202122"/>
              </a:buClr>
              <a:buSzPts val="1050"/>
              <a:buAutoNum type="arabicPeriod"/>
            </a:pPr>
            <a:r>
              <a:rPr lang="pt-BR" sz="1050">
                <a:solidFill>
                  <a:srgbClr val="202122"/>
                </a:solidFill>
                <a:highlight>
                  <a:srgbClr val="FFFFFF"/>
                </a:highlight>
              </a:rPr>
              <a:t>Tomar o CVS como um exemplo do que </a:t>
            </a:r>
            <a:r>
              <a:rPr i="1" lang="pt-BR" sz="1050">
                <a:solidFill>
                  <a:srgbClr val="202122"/>
                </a:solidFill>
                <a:highlight>
                  <a:srgbClr val="FFFFFF"/>
                </a:highlight>
              </a:rPr>
              <a:t>não</a:t>
            </a:r>
            <a:r>
              <a:rPr lang="pt-BR" sz="1050">
                <a:solidFill>
                  <a:srgbClr val="202122"/>
                </a:solidFill>
                <a:highlight>
                  <a:srgbClr val="FFFFFF"/>
                </a:highlight>
              </a:rPr>
              <a:t> fazer; na dúvida, tomar exatamente a decisão contrária.</a:t>
            </a:r>
            <a:endParaRPr sz="1050">
              <a:solidFill>
                <a:srgbClr val="202122"/>
              </a:solidFill>
              <a:highlight>
                <a:srgbClr val="FFFFFF"/>
              </a:highlight>
            </a:endParaRPr>
          </a:p>
          <a:p>
            <a:pPr indent="-295275" lvl="0" marL="901700" rtl="0" algn="l">
              <a:lnSpc>
                <a:spcPct val="115000"/>
              </a:lnSpc>
              <a:spcBef>
                <a:spcPts val="0"/>
              </a:spcBef>
              <a:spcAft>
                <a:spcPts val="0"/>
              </a:spcAft>
              <a:buClr>
                <a:srgbClr val="202122"/>
              </a:buClr>
              <a:buSzPts val="1050"/>
              <a:buAutoNum type="arabicPeriod"/>
            </a:pPr>
            <a:r>
              <a:rPr lang="pt-BR" sz="1050">
                <a:solidFill>
                  <a:srgbClr val="202122"/>
                </a:solidFill>
                <a:highlight>
                  <a:srgbClr val="FFFFFF"/>
                </a:highlight>
              </a:rPr>
              <a:t>Suportar um fluxo distribuído, como o BitKeeper</a:t>
            </a:r>
            <a:endParaRPr sz="1050">
              <a:solidFill>
                <a:srgbClr val="202122"/>
              </a:solidFill>
              <a:highlight>
                <a:srgbClr val="FFFFFF"/>
              </a:highlight>
            </a:endParaRPr>
          </a:p>
          <a:p>
            <a:pPr indent="-295275" lvl="0" marL="901700" rtl="0" algn="l">
              <a:lnSpc>
                <a:spcPct val="115000"/>
              </a:lnSpc>
              <a:spcBef>
                <a:spcPts val="0"/>
              </a:spcBef>
              <a:spcAft>
                <a:spcPts val="0"/>
              </a:spcAft>
              <a:buClr>
                <a:srgbClr val="202122"/>
              </a:buClr>
              <a:buSzPts val="1050"/>
              <a:buAutoNum type="arabicPeriod"/>
            </a:pPr>
            <a:r>
              <a:rPr lang="pt-BR" sz="1050">
                <a:solidFill>
                  <a:srgbClr val="202122"/>
                </a:solidFill>
                <a:highlight>
                  <a:srgbClr val="FFFFFF"/>
                </a:highlight>
              </a:rPr>
              <a:t>Várias firmes proteções contra corrompimento de arquivos, seja por acidente ou origem maldosa</a:t>
            </a:r>
            <a:endParaRPr sz="1050">
              <a:solidFill>
                <a:srgbClr val="202122"/>
              </a:solidFill>
              <a:highlight>
                <a:srgbClr val="FFFFFF"/>
              </a:highlight>
            </a:endParaRPr>
          </a:p>
          <a:p>
            <a:pPr indent="-295275" lvl="0" marL="901700" rtl="0" algn="l">
              <a:lnSpc>
                <a:spcPct val="115000"/>
              </a:lnSpc>
              <a:spcBef>
                <a:spcPts val="0"/>
              </a:spcBef>
              <a:spcAft>
                <a:spcPts val="0"/>
              </a:spcAft>
              <a:buClr>
                <a:srgbClr val="202122"/>
              </a:buClr>
              <a:buSzPts val="1050"/>
              <a:buAutoNum type="arabicPeriod"/>
            </a:pPr>
            <a:r>
              <a:rPr lang="pt-BR" sz="1050">
                <a:solidFill>
                  <a:srgbClr val="202122"/>
                </a:solidFill>
                <a:highlight>
                  <a:srgbClr val="FFFFFF"/>
                </a:highlight>
              </a:rPr>
              <a:t>Alto desempenho</a:t>
            </a:r>
            <a:endParaRPr sz="1050">
              <a:solidFill>
                <a:srgbClr val="202122"/>
              </a:solidFill>
              <a:highlight>
                <a:srgbClr val="FFFFFF"/>
              </a:highlight>
            </a:endParaRPr>
          </a:p>
          <a:p>
            <a:pPr indent="0" lvl="0" marL="0" rtl="0" algn="l">
              <a:lnSpc>
                <a:spcPct val="115000"/>
              </a:lnSpc>
              <a:spcBef>
                <a:spcPts val="600"/>
              </a:spcBef>
              <a:spcAft>
                <a:spcPts val="0"/>
              </a:spcAft>
              <a:buNone/>
            </a:pPr>
            <a:r>
              <a:t/>
            </a:r>
            <a:endParaRPr sz="1050">
              <a:solidFill>
                <a:srgbClr val="202122"/>
              </a:solidFill>
              <a:highlight>
                <a:srgbClr val="FFFFFF"/>
              </a:highlight>
            </a:endParaRPr>
          </a:p>
          <a:p>
            <a:pPr indent="0" lvl="0" marL="0" rtl="0" algn="l">
              <a:lnSpc>
                <a:spcPct val="115000"/>
              </a:lnSpc>
              <a:spcBef>
                <a:spcPts val="600"/>
              </a:spcBef>
              <a:spcAft>
                <a:spcPts val="100"/>
              </a:spcAft>
              <a:buNone/>
            </a:pPr>
            <a:r>
              <a:t/>
            </a:r>
            <a:endParaRPr sz="1050">
              <a:solidFill>
                <a:srgbClr val="202122"/>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49918dc2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49918dc2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GIT FLOW</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git help workflows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pt-BR"/>
              <a:t>git init</a:t>
            </a:r>
            <a:endParaRPr/>
          </a:p>
          <a:p>
            <a:pPr indent="0" lvl="0" marL="0" rtl="0" algn="l">
              <a:spcBef>
                <a:spcPts val="0"/>
              </a:spcBef>
              <a:spcAft>
                <a:spcPts val="0"/>
              </a:spcAft>
              <a:buClr>
                <a:schemeClr val="dk1"/>
              </a:buClr>
              <a:buSzPts val="1100"/>
              <a:buFont typeface="Arial"/>
              <a:buNone/>
            </a:pPr>
            <a:r>
              <a:rPr lang="pt-BR"/>
              <a:t>git checkout -b develop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#É possível iniciar o desenvolvimento a partir daqui</a:t>
            </a:r>
            <a:endParaRPr/>
          </a:p>
          <a:p>
            <a:pPr indent="0" lvl="0" marL="0" rtl="0" algn="l">
              <a:spcBef>
                <a:spcPts val="0"/>
              </a:spcBef>
              <a:spcAft>
                <a:spcPts val="0"/>
              </a:spcAft>
              <a:buClr>
                <a:schemeClr val="dk1"/>
              </a:buClr>
              <a:buSzPts val="1100"/>
              <a:buFont typeface="Arial"/>
              <a:buNone/>
            </a:pPr>
            <a:r>
              <a:rPr lang="pt-BR"/>
              <a:t>#Scaffold e afins também é interessante envolver a partir daqui.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-&gt; Adicionar readme.md</a:t>
            </a:r>
            <a:endParaRPr/>
          </a:p>
          <a:p>
            <a:pPr indent="0" lvl="0" marL="0" rtl="0" algn="l">
              <a:spcBef>
                <a:spcPts val="0"/>
              </a:spcBef>
              <a:spcAft>
                <a:spcPts val="0"/>
              </a:spcAft>
              <a:buClr>
                <a:schemeClr val="dk1"/>
              </a:buClr>
              <a:buSzPts val="1100"/>
              <a:buFont typeface="Arial"/>
              <a:buNone/>
            </a:pPr>
            <a:r>
              <a:rPr lang="pt-BR"/>
              <a:t>git add .</a:t>
            </a:r>
            <a:endParaRPr/>
          </a:p>
          <a:p>
            <a:pPr indent="0" lvl="0" marL="0" rtl="0" algn="l">
              <a:spcBef>
                <a:spcPts val="0"/>
              </a:spcBef>
              <a:spcAft>
                <a:spcPts val="0"/>
              </a:spcAft>
              <a:buClr>
                <a:schemeClr val="dk1"/>
              </a:buClr>
              <a:buSzPts val="1100"/>
              <a:buFont typeface="Arial"/>
              <a:buNone/>
            </a:pPr>
            <a:r>
              <a:rPr lang="pt-BR"/>
              <a:t>git commit -m "First Commit"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-&gt; python -m venv venv</a:t>
            </a:r>
            <a:endParaRPr/>
          </a:p>
          <a:p>
            <a:pPr indent="0" lvl="0" marL="0" rtl="0" algn="l">
              <a:spcBef>
                <a:spcPts val="0"/>
              </a:spcBef>
              <a:spcAft>
                <a:spcPts val="0"/>
              </a:spcAft>
              <a:buClr>
                <a:schemeClr val="dk1"/>
              </a:buClr>
              <a:buSzPts val="1100"/>
              <a:buFont typeface="Arial"/>
              <a:buNone/>
            </a:pPr>
            <a:r>
              <a:rPr lang="pt-BR"/>
              <a:t>-&gt; .\venv\Scripts\activate</a:t>
            </a:r>
            <a:endParaRPr/>
          </a:p>
          <a:p>
            <a:pPr indent="0" lvl="0" marL="0" rtl="0" algn="l">
              <a:spcBef>
                <a:spcPts val="0"/>
              </a:spcBef>
              <a:spcAft>
                <a:spcPts val="0"/>
              </a:spcAft>
              <a:buClr>
                <a:schemeClr val="dk1"/>
              </a:buClr>
              <a:buSzPts val="1100"/>
              <a:buFont typeface="Arial"/>
              <a:buNone/>
            </a:pPr>
            <a:r>
              <a:rPr lang="pt-BR"/>
              <a:t>-&gt; pip install flask</a:t>
            </a:r>
            <a:endParaRPr/>
          </a:p>
          <a:p>
            <a:pPr indent="0" lvl="0" marL="0" rtl="0" algn="l">
              <a:spcBef>
                <a:spcPts val="0"/>
              </a:spcBef>
              <a:spcAft>
                <a:spcPts val="0"/>
              </a:spcAft>
              <a:buClr>
                <a:schemeClr val="dk1"/>
              </a:buClr>
              <a:buSzPts val="1100"/>
              <a:buFont typeface="Arial"/>
              <a:buNone/>
            </a:pPr>
            <a:r>
              <a:rPr lang="pt-BR"/>
              <a:t>-&gt; .gitignore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status</a:t>
            </a:r>
            <a:endParaRPr/>
          </a:p>
          <a:p>
            <a:pPr indent="0" lvl="0" marL="0" rtl="0" algn="l">
              <a:spcBef>
                <a:spcPts val="0"/>
              </a:spcBef>
              <a:spcAft>
                <a:spcPts val="0"/>
              </a:spcAft>
              <a:buClr>
                <a:schemeClr val="dk1"/>
              </a:buClr>
              <a:buSzPts val="1100"/>
              <a:buFont typeface="Arial"/>
              <a:buNone/>
            </a:pPr>
            <a:r>
              <a:rPr lang="pt-BR"/>
              <a:t>git commit -m "First commit at develop"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#Primeira feature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#Existem alguns padrões para se nomear as feature branches, mas para não nos extendermos muito, vamos com algo mais simples aqui.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checkout -b "Feature_goodbye_endpoint"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add .</a:t>
            </a:r>
            <a:endParaRPr/>
          </a:p>
          <a:p>
            <a:pPr indent="0" lvl="0" marL="0" rtl="0" algn="l">
              <a:spcBef>
                <a:spcPts val="0"/>
              </a:spcBef>
              <a:spcAft>
                <a:spcPts val="0"/>
              </a:spcAft>
              <a:buClr>
                <a:schemeClr val="dk1"/>
              </a:buClr>
              <a:buSzPts val="1100"/>
              <a:buFont typeface="Arial"/>
              <a:buNone/>
            </a:pPr>
            <a:r>
              <a:rPr lang="pt-BR"/>
              <a:t>git commit -m "Goodbye endpoint added"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log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checkout develop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merge Feature_goodbye_endpoint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#Segunda feature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Partindo do branch develop</a:t>
            </a:r>
            <a:endParaRPr/>
          </a:p>
          <a:p>
            <a:pPr indent="0" lvl="0" marL="0" rtl="0" algn="l">
              <a:spcBef>
                <a:spcPts val="0"/>
              </a:spcBef>
              <a:spcAft>
                <a:spcPts val="0"/>
              </a:spcAft>
              <a:buClr>
                <a:schemeClr val="dk1"/>
              </a:buClr>
              <a:buSzPts val="1100"/>
              <a:buFont typeface="Arial"/>
              <a:buNone/>
            </a:pPr>
            <a:r>
              <a:rPr lang="pt-BR"/>
              <a:t>git checkout -b "Feature_about_endpoint"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add .</a:t>
            </a:r>
            <a:endParaRPr/>
          </a:p>
          <a:p>
            <a:pPr indent="0" lvl="0" marL="0" rtl="0" algn="l">
              <a:spcBef>
                <a:spcPts val="0"/>
              </a:spcBef>
              <a:spcAft>
                <a:spcPts val="0"/>
              </a:spcAft>
              <a:buClr>
                <a:schemeClr val="dk1"/>
              </a:buClr>
              <a:buSzPts val="1100"/>
              <a:buFont typeface="Arial"/>
              <a:buNone/>
            </a:pPr>
            <a:r>
              <a:rPr lang="pt-BR"/>
              <a:t>git commit -m "About endpoint added"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log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checkout develop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merge Feature_about_endpoint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#Release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checkout develop</a:t>
            </a:r>
            <a:endParaRPr/>
          </a:p>
          <a:p>
            <a:pPr indent="0" lvl="0" marL="0" rtl="0" algn="l">
              <a:spcBef>
                <a:spcPts val="0"/>
              </a:spcBef>
              <a:spcAft>
                <a:spcPts val="0"/>
              </a:spcAft>
              <a:buClr>
                <a:schemeClr val="dk1"/>
              </a:buClr>
              <a:buSzPts val="1100"/>
              <a:buFont typeface="Arial"/>
              <a:buNone/>
            </a:pPr>
            <a:r>
              <a:rPr lang="pt-BR"/>
              <a:t>git checkout -b release/0.1.0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#HOTFIX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checkout main</a:t>
            </a:r>
            <a:endParaRPr/>
          </a:p>
          <a:p>
            <a:pPr indent="0" lvl="0" marL="0" rtl="0" algn="l">
              <a:spcBef>
                <a:spcPts val="0"/>
              </a:spcBef>
              <a:spcAft>
                <a:spcPts val="0"/>
              </a:spcAft>
              <a:buClr>
                <a:schemeClr val="dk1"/>
              </a:buClr>
              <a:buSzPts val="1100"/>
              <a:buFont typeface="Arial"/>
              <a:buNone/>
            </a:pPr>
            <a:r>
              <a:rPr lang="pt-BR"/>
              <a:t>git checkout -b hotfix_branch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-&gt; EFETUAM-SE AS CORRECOES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pt-BR"/>
              <a:t>git checkout main</a:t>
            </a:r>
            <a:endParaRPr/>
          </a:p>
          <a:p>
            <a:pPr indent="0" lvl="0" marL="0" rtl="0" algn="l">
              <a:spcBef>
                <a:spcPts val="0"/>
              </a:spcBef>
              <a:spcAft>
                <a:spcPts val="0"/>
              </a:spcAft>
              <a:buClr>
                <a:schemeClr val="dk1"/>
              </a:buClr>
              <a:buSzPts val="1100"/>
              <a:buFont typeface="Arial"/>
              <a:buNone/>
            </a:pPr>
            <a:r>
              <a:rPr lang="pt-BR"/>
              <a:t>git merge hotfix_branch</a:t>
            </a:r>
            <a:endParaRPr/>
          </a:p>
          <a:p>
            <a:pPr indent="0" lvl="0" marL="0" rtl="0" algn="l">
              <a:spcBef>
                <a:spcPts val="0"/>
              </a:spcBef>
              <a:spcAft>
                <a:spcPts val="0"/>
              </a:spcAft>
              <a:buClr>
                <a:schemeClr val="dk1"/>
              </a:buClr>
              <a:buSzPts val="1100"/>
              <a:buFont typeface="Arial"/>
              <a:buNone/>
            </a:pPr>
            <a:r>
              <a:rPr lang="pt-BR"/>
              <a:t>git checkout develop</a:t>
            </a:r>
            <a:endParaRPr/>
          </a:p>
          <a:p>
            <a:pPr indent="0" lvl="0" marL="0" rtl="0" algn="l">
              <a:spcBef>
                <a:spcPts val="0"/>
              </a:spcBef>
              <a:spcAft>
                <a:spcPts val="0"/>
              </a:spcAft>
              <a:buClr>
                <a:schemeClr val="dk1"/>
              </a:buClr>
              <a:buSzPts val="1100"/>
              <a:buFont typeface="Arial"/>
              <a:buNone/>
            </a:pPr>
            <a:r>
              <a:rPr lang="pt-BR"/>
              <a:t>git merge hotfix_branch</a:t>
            </a:r>
            <a:endParaRPr/>
          </a:p>
          <a:p>
            <a:pPr indent="0" lvl="0" marL="0" rtl="0" algn="l">
              <a:spcBef>
                <a:spcPts val="0"/>
              </a:spcBef>
              <a:spcAft>
                <a:spcPts val="0"/>
              </a:spcAft>
              <a:buClr>
                <a:schemeClr val="dk1"/>
              </a:buClr>
              <a:buSzPts val="1100"/>
              <a:buFont typeface="Arial"/>
              <a:buNone/>
            </a:pPr>
            <a:r>
              <a:rPr lang="pt-BR"/>
              <a:t>git branch -D hotfix_branch</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49918dc2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49918dc2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Github</a:t>
            </a:r>
            <a:endParaRPr/>
          </a:p>
          <a:p>
            <a:pPr indent="0" lvl="0" marL="0" rtl="0" algn="l">
              <a:spcBef>
                <a:spcPts val="0"/>
              </a:spcBef>
              <a:spcAft>
                <a:spcPts val="0"/>
              </a:spcAft>
              <a:buClr>
                <a:schemeClr val="dk1"/>
              </a:buClr>
              <a:buSzPts val="1100"/>
              <a:buFont typeface="Arial"/>
              <a:buNone/>
            </a:pPr>
            <a:r>
              <a:rPr lang="pt-BR"/>
              <a:t>Gitlab</a:t>
            </a:r>
            <a:endParaRPr/>
          </a:p>
          <a:p>
            <a:pPr indent="0" lvl="0" marL="0" rtl="0" algn="l">
              <a:spcBef>
                <a:spcPts val="0"/>
              </a:spcBef>
              <a:spcAft>
                <a:spcPts val="0"/>
              </a:spcAft>
              <a:buClr>
                <a:schemeClr val="dk1"/>
              </a:buClr>
              <a:buSzPts val="1100"/>
              <a:buFont typeface="Arial"/>
              <a:buNone/>
            </a:pPr>
            <a:r>
              <a:rPr lang="pt-BR"/>
              <a:t>AzureRepos</a:t>
            </a:r>
            <a:endParaRPr/>
          </a:p>
          <a:p>
            <a:pPr indent="0" lvl="0" marL="0" rtl="0" algn="l">
              <a:spcBef>
                <a:spcPts val="0"/>
              </a:spcBef>
              <a:spcAft>
                <a:spcPts val="0"/>
              </a:spcAft>
              <a:buClr>
                <a:schemeClr val="dk1"/>
              </a:buClr>
              <a:buSzPts val="1100"/>
              <a:buFont typeface="Arial"/>
              <a:buNone/>
            </a:pPr>
            <a:r>
              <a:rPr lang="pt-BR"/>
              <a:t>Node-RED</a:t>
            </a:r>
            <a:endParaRPr/>
          </a:p>
          <a:p>
            <a:pPr indent="0" lvl="0" marL="0" rtl="0" algn="l">
              <a:spcBef>
                <a:spcPts val="0"/>
              </a:spcBef>
              <a:spcAft>
                <a:spcPts val="0"/>
              </a:spcAft>
              <a:buClr>
                <a:schemeClr val="dk1"/>
              </a:buClr>
              <a:buSzPts val="1100"/>
              <a:buFont typeface="Arial"/>
              <a:buNone/>
            </a:pPr>
            <a:r>
              <a:rPr lang="pt-BR"/>
              <a:t>Gitea (alternativa ao Gogs)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5c82ef69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5c82ef69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51763f39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51763f39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Hooks - Pequenos scripts que podem ser executados durante o processo de uso do git</a:t>
            </a:r>
            <a:endParaRPr/>
          </a:p>
          <a:p>
            <a:pPr indent="0" lvl="0" marL="0" rtl="0" algn="l">
              <a:spcBef>
                <a:spcPts val="0"/>
              </a:spcBef>
              <a:spcAft>
                <a:spcPts val="0"/>
              </a:spcAft>
              <a:buClr>
                <a:schemeClr val="dk1"/>
              </a:buClr>
              <a:buSzPts val="1100"/>
              <a:buFont typeface="Arial"/>
              <a:buNone/>
            </a:pPr>
            <a:r>
              <a:rPr lang="pt-BR"/>
              <a:t>Nomenclatura - </a:t>
            </a:r>
            <a:r>
              <a:rPr lang="pt-BR" u="sng">
                <a:solidFill>
                  <a:schemeClr val="hlink"/>
                </a:solidFill>
                <a:hlinkClick r:id="rId2"/>
              </a:rPr>
              <a:t>Conventional Commits</a:t>
            </a:r>
            <a:endParaRPr/>
          </a:p>
          <a:p>
            <a:pPr indent="0" lvl="0" marL="0" rtl="0" algn="l">
              <a:spcBef>
                <a:spcPts val="0"/>
              </a:spcBef>
              <a:spcAft>
                <a:spcPts val="0"/>
              </a:spcAft>
              <a:buClr>
                <a:schemeClr val="dk1"/>
              </a:buClr>
              <a:buSzPts val="1100"/>
              <a:buFont typeface="Arial"/>
              <a:buNone/>
            </a:pPr>
            <a:r>
              <a:rPr lang="pt-BR"/>
              <a:t>Elementos - Actions </a:t>
            </a:r>
            <a:r>
              <a:rPr lang="pt-BR" u="sng">
                <a:solidFill>
                  <a:schemeClr val="hlink"/>
                </a:solidFill>
                <a:hlinkClick r:id="rId3"/>
              </a:rPr>
              <a:t>Documentação do GitHub Actions - GitHub Docs</a:t>
            </a:r>
            <a:endParaRPr/>
          </a:p>
          <a:p>
            <a:pPr indent="0" lvl="0" marL="0" rtl="0" algn="l">
              <a:spcBef>
                <a:spcPts val="0"/>
              </a:spcBef>
              <a:spcAft>
                <a:spcPts val="0"/>
              </a:spcAft>
              <a:buClr>
                <a:schemeClr val="dk1"/>
              </a:buClr>
              <a:buSzPts val="1100"/>
              <a:buFont typeface="Arial"/>
              <a:buNone/>
            </a:pPr>
            <a:r>
              <a:rPr lang="pt-BR"/>
              <a:t>Versionamento - Não há versionamento de documentos, imagens e binários, é sempre criado uma cópia do arquivo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49918dc2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49918dc2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49918dc2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49918dc2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49918dc2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49918dc2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figura da árvore com ‘fotografias’ serve para ilustrar bem o git, apesar de que formalmente, a nível de estrutura de dados, não seja bem uma árvore </a:t>
            </a:r>
            <a:endParaRPr/>
          </a:p>
          <a:p>
            <a:pPr indent="0" lvl="0" marL="0" rtl="0" algn="l">
              <a:spcBef>
                <a:spcPts val="0"/>
              </a:spcBef>
              <a:spcAft>
                <a:spcPts val="0"/>
              </a:spcAft>
              <a:buNone/>
            </a:pPr>
            <a:r>
              <a:rPr lang="pt-BR"/>
              <a:t>(Toda árvore é um DAG, mas nem todo DAG é uma árvore, o merge é a parada)</a:t>
            </a:r>
            <a:endParaRPr/>
          </a:p>
          <a:p>
            <a:pPr indent="0" lvl="0" marL="0" rtl="0" algn="l">
              <a:spcBef>
                <a:spcPts val="0"/>
              </a:spcBef>
              <a:spcAft>
                <a:spcPts val="0"/>
              </a:spcAft>
              <a:buNone/>
            </a:pPr>
            <a:r>
              <a:rPr lang="pt-BR" u="sng">
                <a:solidFill>
                  <a:schemeClr val="hlink"/>
                </a:solidFill>
                <a:hlinkClick r:id="rId2"/>
              </a:rPr>
              <a:t>data structures - DAG vs. tree using Git? - Stack Overflow</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Dificuldade maior de entendimento se dá por ser uma tecnologia bastante ‘abrangente’ e também, pelo fato da mesma poder ser ‘visualizada’ de formas diferentes. Dentre elas: Grafo, Sistêmica, Temporal</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Além disso, o git pode ser visto AO MESMO TEMPO como um versionador, um sistema de arquivos e até mesmo, um sistema de banco de dados bem específico.</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Muito da sua filosofia deriva dos sistemas de arquivo Unix, como veremos a seguir.</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Ex.: LinuxTips - Disponibilizou um livro no github onde a comunidade poderá contribuir com o conteúdo.</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51763f3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51763f3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Não é exclusivo ao desenvolvimento de software. Exemplo mais clássico são escritores que o usam.</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Como toda e qualquer ferramenta, o git resolve um problema. Nossa abordagem então é bem focada na questão da solução de problemas mesmo. Dito isto, a visão teórica que passaremos será apenas um breve vislumbre, pra servir de suporte ao que será apresentado depois.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Lista: Usada no controle de commits;</a:t>
            </a:r>
            <a:endParaRPr/>
          </a:p>
          <a:p>
            <a:pPr indent="0" lvl="0" marL="0" rtl="0" algn="l">
              <a:spcBef>
                <a:spcPts val="0"/>
              </a:spcBef>
              <a:spcAft>
                <a:spcPts val="0"/>
              </a:spcAft>
              <a:buNone/>
            </a:pPr>
            <a:r>
              <a:rPr lang="pt-BR"/>
              <a:t>Set: Usado nas operações de log e checkout</a:t>
            </a:r>
            <a:endParaRPr/>
          </a:p>
          <a:p>
            <a:pPr indent="0" lvl="0" marL="0" rtl="0" algn="l">
              <a:spcBef>
                <a:spcPts val="0"/>
              </a:spcBef>
              <a:spcAft>
                <a:spcPts val="0"/>
              </a:spcAft>
              <a:buNone/>
            </a:pPr>
            <a:r>
              <a:rPr lang="pt-BR"/>
              <a:t>Arvore: Usada tal qual nos SOs Unix</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51763f39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51763f39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pt-BR"/>
              <a:t>Head</a:t>
            </a:r>
            <a:endParaRPr b="1"/>
          </a:p>
          <a:p>
            <a:pPr indent="0" lvl="0" marL="0" rtl="0" algn="l">
              <a:spcBef>
                <a:spcPts val="0"/>
              </a:spcBef>
              <a:spcAft>
                <a:spcPts val="0"/>
              </a:spcAft>
              <a:buNone/>
            </a:pPr>
            <a:r>
              <a:rPr lang="pt-BR"/>
              <a:t>A melhor forma de se entender o head é como um ponteiro para o commit ‘de trabalho’ atual. Na implementação padrão do git, tal ponteiro reside salvo num arquivo HEAD dentro do diretório .git. Pode apontar pra qualquer commit além do último (detached head).</a:t>
            </a:r>
            <a:endParaRPr/>
          </a:p>
          <a:p>
            <a:pPr indent="0" lvl="0" marL="0" rtl="0" algn="l">
              <a:spcBef>
                <a:spcPts val="0"/>
              </a:spcBef>
              <a:spcAft>
                <a:spcPts val="0"/>
              </a:spcAft>
              <a:buNone/>
            </a:pPr>
            <a:r>
              <a:t/>
            </a:r>
            <a:endParaRPr/>
          </a:p>
          <a:p>
            <a:pPr indent="0" lvl="0" marL="0" rtl="0" algn="l">
              <a:spcBef>
                <a:spcPts val="0"/>
              </a:spcBef>
              <a:spcAft>
                <a:spcPts val="0"/>
              </a:spcAft>
              <a:buNone/>
            </a:pPr>
            <a:r>
              <a:rPr b="1" lang="pt-BR"/>
              <a:t>Objetos</a:t>
            </a:r>
            <a:endParaRPr b="1"/>
          </a:p>
          <a:p>
            <a:pPr indent="0" lvl="0" marL="0" rtl="0" algn="l">
              <a:spcBef>
                <a:spcPts val="0"/>
              </a:spcBef>
              <a:spcAft>
                <a:spcPts val="0"/>
              </a:spcAft>
              <a:buNone/>
            </a:pPr>
            <a:r>
              <a:rPr lang="pt-BR"/>
              <a:t>Por se tratar de uma ferramenta que pode ser vista como um sistema de arquivos, consta que um repositório do git é composto de elementos bastante similares a um sistema de arquivos como os dos sistemas Unix por exemplo. De uma maneira simplificada, podemos considerar como objetos do git todas as entidades que compõe a base de um repositório git.</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u="sng">
                <a:solidFill>
                  <a:schemeClr val="hlink"/>
                </a:solidFill>
                <a:hlinkClick r:id="rId2"/>
              </a:rPr>
              <a:t>Git - Git Objects (git-scm.com)</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solidFill>
                  <a:schemeClr val="dk1"/>
                </a:solidFill>
              </a:rPr>
              <a:t>Comando git cat-file nos permite assumir informações sobre os objetos</a:t>
            </a:r>
            <a:endParaRPr/>
          </a:p>
          <a:p>
            <a:pPr indent="0" lvl="0" marL="0" rtl="0" algn="l">
              <a:spcBef>
                <a:spcPts val="0"/>
              </a:spcBef>
              <a:spcAft>
                <a:spcPts val="0"/>
              </a:spcAft>
              <a:buNone/>
            </a:pPr>
            <a:r>
              <a:t/>
            </a:r>
            <a:endParaRPr/>
          </a:p>
          <a:p>
            <a:pPr indent="0" lvl="0" marL="0" rtl="0" algn="l">
              <a:spcBef>
                <a:spcPts val="0"/>
              </a:spcBef>
              <a:spcAft>
                <a:spcPts val="0"/>
              </a:spcAft>
              <a:buNone/>
            </a:pPr>
            <a:r>
              <a:rPr b="1" lang="pt-BR">
                <a:solidFill>
                  <a:schemeClr val="dk1"/>
                </a:solidFill>
              </a:rPr>
              <a:t>Blob</a:t>
            </a:r>
            <a:endParaRPr b="1">
              <a:solidFill>
                <a:schemeClr val="dk1"/>
              </a:solidFill>
            </a:endParaRPr>
          </a:p>
          <a:p>
            <a:pPr indent="0" lvl="0" marL="0" rtl="0" algn="l">
              <a:spcBef>
                <a:spcPts val="0"/>
              </a:spcBef>
              <a:spcAft>
                <a:spcPts val="0"/>
              </a:spcAft>
              <a:buNone/>
            </a:pPr>
            <a:r>
              <a:rPr lang="pt-BR">
                <a:solidFill>
                  <a:schemeClr val="dk1"/>
                </a:solidFill>
              </a:rPr>
              <a:t>São os itens versionados, da forma como representados pelo git. Paralelamente ao funcionamento do Unix, seriam como os arquivos em si.</a:t>
            </a:r>
            <a:endParaRPr>
              <a:solidFill>
                <a:schemeClr val="dk1"/>
              </a:solidFill>
            </a:endParaRPr>
          </a:p>
          <a:p>
            <a:pPr indent="0" lvl="0" marL="0" rtl="0" algn="l">
              <a:spcBef>
                <a:spcPts val="0"/>
              </a:spcBef>
              <a:spcAft>
                <a:spcPts val="0"/>
              </a:spcAft>
              <a:buNone/>
            </a:pPr>
            <a:r>
              <a:rPr lang="pt-BR">
                <a:solidFill>
                  <a:schemeClr val="dk1"/>
                </a:solidFill>
              </a:rPr>
              <a:t>É o conteúdo de um arquivo.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chemeClr val="dk1"/>
                </a:solidFill>
              </a:rPr>
              <a:t>Tree</a:t>
            </a:r>
            <a:endParaRPr b="1">
              <a:solidFill>
                <a:schemeClr val="dk1"/>
              </a:solidFill>
            </a:endParaRPr>
          </a:p>
          <a:p>
            <a:pPr indent="0" lvl="0" marL="0" rtl="0" algn="l">
              <a:spcBef>
                <a:spcPts val="0"/>
              </a:spcBef>
              <a:spcAft>
                <a:spcPts val="0"/>
              </a:spcAft>
              <a:buNone/>
            </a:pPr>
            <a:r>
              <a:rPr lang="pt-BR">
                <a:solidFill>
                  <a:schemeClr val="dk1"/>
                </a:solidFill>
              </a:rPr>
              <a:t>Não é a mesma coisa que working tree. Se os blobs armazenam o conteúdo dos arquivos, as Trees armazenam as entradas e ligações entre blobs e outras trees. Em paralelo ao Unix, seriam como diretórios.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chemeClr val="dk1"/>
                </a:solidFill>
              </a:rPr>
              <a:t>Tag</a:t>
            </a:r>
            <a:endParaRPr b="1">
              <a:solidFill>
                <a:schemeClr val="dk1"/>
              </a:solidFill>
            </a:endParaRPr>
          </a:p>
          <a:p>
            <a:pPr indent="0" lvl="0" marL="0" rtl="0" algn="l">
              <a:spcBef>
                <a:spcPts val="0"/>
              </a:spcBef>
              <a:spcAft>
                <a:spcPts val="0"/>
              </a:spcAft>
              <a:buNone/>
            </a:pPr>
            <a:r>
              <a:rPr lang="pt-BR">
                <a:solidFill>
                  <a:schemeClr val="dk1"/>
                </a:solidFill>
              </a:rPr>
              <a:t>Na definição mais simples, seriam ‘apelidos’ que podem ser dados a objetos, usualmente usadas para nomear commits. Usado para armazenar uma assinatura digital de um objeto commit.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pt-BR">
                <a:solidFill>
                  <a:schemeClr val="dk1"/>
                </a:solidFill>
              </a:rPr>
              <a:t>Commit</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Liga várias árvores de objetos junto com um histórico. </a:t>
            </a:r>
            <a:r>
              <a:rPr lang="pt-BR" sz="1050">
                <a:solidFill>
                  <a:srgbClr val="202122"/>
                </a:solidFill>
                <a:highlight>
                  <a:srgbClr val="FFFFFF"/>
                </a:highlight>
              </a:rPr>
              <a:t>Ele contém o nome de uma árvore de objetos (da raiz de diretórios), datação, uma mensagem de log, e os nomes de zero ou mais objetos-pai de </a:t>
            </a:r>
            <a:r>
              <a:rPr i="1" lang="pt-BR" sz="1050">
                <a:solidFill>
                  <a:srgbClr val="202122"/>
                </a:solidFill>
                <a:highlight>
                  <a:srgbClr val="FFFFFF"/>
                </a:highlight>
              </a:rPr>
              <a:t>commit</a:t>
            </a:r>
            <a:r>
              <a:rPr lang="pt-BR" sz="1050">
                <a:solidFill>
                  <a:srgbClr val="202122"/>
                </a:solidFill>
                <a:highlight>
                  <a:srgbClr val="FFFFFF"/>
                </a:highlight>
              </a:rPr>
              <a:t>.</a:t>
            </a:r>
            <a:endParaRPr sz="1050">
              <a:solidFill>
                <a:srgbClr val="202122"/>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51763f39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51763f39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u="sng">
                <a:solidFill>
                  <a:srgbClr val="595959"/>
                </a:solidFill>
                <a:latin typeface="Lato"/>
                <a:ea typeface="Lato"/>
                <a:cs typeface="Lato"/>
                <a:sym typeface="Lato"/>
              </a:rPr>
              <a:t>Na sua forma pura, nada acontece ‘sem motivo’, sempre é necessária interação com o usuário</a:t>
            </a:r>
            <a:endParaRPr b="1" sz="900" u="sng">
              <a:solidFill>
                <a:schemeClr val="dk1"/>
              </a:solidFill>
            </a:endParaRPr>
          </a:p>
          <a:p>
            <a:pPr indent="0" lvl="0" marL="0" rtl="0" algn="l">
              <a:spcBef>
                <a:spcPts val="1200"/>
              </a:spcBef>
              <a:spcAft>
                <a:spcPts val="0"/>
              </a:spcAft>
              <a:buNone/>
            </a:pPr>
            <a:r>
              <a:rPr b="1" lang="pt-BR">
                <a:solidFill>
                  <a:schemeClr val="dk1"/>
                </a:solidFill>
              </a:rPr>
              <a:t>Commits</a:t>
            </a:r>
            <a:endParaRPr b="1">
              <a:solidFill>
                <a:schemeClr val="dk1"/>
              </a:solidFill>
            </a:endParaRPr>
          </a:p>
          <a:p>
            <a:pPr indent="0" lvl="0" marL="0" rtl="0" algn="l">
              <a:spcBef>
                <a:spcPts val="0"/>
              </a:spcBef>
              <a:spcAft>
                <a:spcPts val="0"/>
              </a:spcAft>
              <a:buNone/>
            </a:pPr>
            <a:r>
              <a:rPr lang="pt-BR">
                <a:solidFill>
                  <a:schemeClr val="dk1"/>
                </a:solidFill>
              </a:rPr>
              <a:t>Na tradução literal, cometer, executar. Não necessariamente precisam incluir todas as modificações, isto é relevante. Pode ser visto como uma entidade, tanto quanto uma operação.</a:t>
            </a:r>
            <a:endParaRPr>
              <a:solidFill>
                <a:schemeClr val="dk1"/>
              </a:solidFill>
            </a:endParaRPr>
          </a:p>
          <a:p>
            <a:pPr indent="0" lvl="0" marL="0" rtl="0" algn="l">
              <a:spcBef>
                <a:spcPts val="0"/>
              </a:spcBef>
              <a:spcAft>
                <a:spcPts val="0"/>
              </a:spcAft>
              <a:buNone/>
            </a:pPr>
            <a:r>
              <a:rPr lang="pt-BR">
                <a:solidFill>
                  <a:srgbClr val="1A9988"/>
                </a:solidFill>
              </a:rPr>
              <a:t>Analogo a event sourcing</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pt-BR">
                <a:solidFill>
                  <a:schemeClr val="dk1"/>
                </a:solidFill>
              </a:rPr>
              <a:t>Hash</a:t>
            </a:r>
            <a:endParaRPr b="1">
              <a:solidFill>
                <a:schemeClr val="dk1"/>
              </a:solidFill>
            </a:endParaRPr>
          </a:p>
          <a:p>
            <a:pPr indent="0" lvl="0" marL="0" rtl="0" algn="l">
              <a:spcBef>
                <a:spcPts val="0"/>
              </a:spcBef>
              <a:spcAft>
                <a:spcPts val="0"/>
              </a:spcAft>
              <a:buNone/>
            </a:pPr>
            <a:r>
              <a:rPr lang="pt-BR">
                <a:solidFill>
                  <a:schemeClr val="dk1"/>
                </a:solidFill>
              </a:rPr>
              <a:t>Identifica um objeto dentro do git (qualquer tipo de objeto). Cada objeto possui um hash único. O algoritmo padrão é o SHA1.</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Analogia ao modo de operação do DNS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u="sng">
                <a:solidFill>
                  <a:schemeClr val="hlink"/>
                </a:solidFill>
                <a:hlinkClick r:id="rId2"/>
              </a:rPr>
              <a:t>Git - What is Git? (git-scm.com)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51763f39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51763f39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Atenção com os pontilhados!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51763f39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51763f39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7142"/>
              </a:lnSpc>
              <a:spcBef>
                <a:spcPts val="0"/>
              </a:spcBef>
              <a:spcAft>
                <a:spcPts val="0"/>
              </a:spcAft>
              <a:buClr>
                <a:schemeClr val="dk1"/>
              </a:buClr>
              <a:buSzPts val="1100"/>
              <a:buFont typeface="Arial"/>
              <a:buNone/>
            </a:pPr>
            <a:r>
              <a:rPr lang="pt-BR" sz="1050">
                <a:solidFill>
                  <a:srgbClr val="4E443C"/>
                </a:solidFill>
                <a:highlight>
                  <a:srgbClr val="FCFCFA"/>
                </a:highlight>
              </a:rPr>
              <a:t>The working tree is a single checkout of one version of the project. These files are pulled out of the compressed database in the Git directory and placed on disk for you to use or modify.</a:t>
            </a:r>
            <a:endParaRPr sz="1050">
              <a:solidFill>
                <a:srgbClr val="4E443C"/>
              </a:solidFill>
              <a:highlight>
                <a:srgbClr val="FCFCFA"/>
              </a:highlight>
            </a:endParaRPr>
          </a:p>
          <a:p>
            <a:pPr indent="0" lvl="0" marL="0" rtl="0" algn="l">
              <a:lnSpc>
                <a:spcPct val="157142"/>
              </a:lnSpc>
              <a:spcBef>
                <a:spcPts val="800"/>
              </a:spcBef>
              <a:spcAft>
                <a:spcPts val="0"/>
              </a:spcAft>
              <a:buClr>
                <a:schemeClr val="dk1"/>
              </a:buClr>
              <a:buSzPts val="1100"/>
              <a:buFont typeface="Arial"/>
              <a:buNone/>
            </a:pPr>
            <a:r>
              <a:rPr lang="pt-BR" sz="1050">
                <a:solidFill>
                  <a:srgbClr val="4E443C"/>
                </a:solidFill>
                <a:highlight>
                  <a:srgbClr val="FCFCFA"/>
                </a:highlight>
              </a:rPr>
              <a:t>The staging area is a file, generally contained in your Git directory, that stores information about what will go into your next commit. Its technical name in Git parlance is the “index”, but the phrase “staging area” works just as well.</a:t>
            </a:r>
            <a:endParaRPr sz="1050">
              <a:solidFill>
                <a:srgbClr val="4E443C"/>
              </a:solidFill>
              <a:highlight>
                <a:srgbClr val="FCFCFA"/>
              </a:highlight>
            </a:endParaRPr>
          </a:p>
          <a:p>
            <a:pPr indent="0" lvl="0" marL="0" rtl="0" algn="l">
              <a:lnSpc>
                <a:spcPct val="157142"/>
              </a:lnSpc>
              <a:spcBef>
                <a:spcPts val="800"/>
              </a:spcBef>
              <a:spcAft>
                <a:spcPts val="0"/>
              </a:spcAft>
              <a:buClr>
                <a:schemeClr val="dk1"/>
              </a:buClr>
              <a:buSzPts val="1100"/>
              <a:buFont typeface="Arial"/>
              <a:buNone/>
            </a:pPr>
            <a:r>
              <a:rPr lang="pt-BR" sz="1050">
                <a:solidFill>
                  <a:srgbClr val="4E443C"/>
                </a:solidFill>
                <a:highlight>
                  <a:srgbClr val="FCFCFA"/>
                </a:highlight>
              </a:rPr>
              <a:t>The Git directory is where Git stores the metadata and object database for your project. This is the most important part of Git, and it is what is copied when you </a:t>
            </a:r>
            <a:r>
              <a:rPr b="1" lang="pt-BR" sz="1050">
                <a:solidFill>
                  <a:srgbClr val="4E443C"/>
                </a:solidFill>
                <a:highlight>
                  <a:srgbClr val="FCFCFA"/>
                </a:highlight>
              </a:rPr>
              <a:t>clone</a:t>
            </a:r>
            <a:r>
              <a:rPr lang="pt-BR" sz="1050">
                <a:solidFill>
                  <a:srgbClr val="4E443C"/>
                </a:solidFill>
                <a:highlight>
                  <a:srgbClr val="FCFCFA"/>
                </a:highlight>
              </a:rPr>
              <a:t> a repository from another computer.</a:t>
            </a:r>
            <a:endParaRPr sz="1050">
              <a:solidFill>
                <a:srgbClr val="4E443C"/>
              </a:solidFill>
              <a:highlight>
                <a:srgbClr val="FCFCFA"/>
              </a:highlight>
            </a:endParaRPr>
          </a:p>
          <a:p>
            <a:pPr indent="0" lvl="0" marL="0" rtl="0" algn="l">
              <a:spcBef>
                <a:spcPts val="8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85" name="Google Shape;85;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aleway"/>
                <a:ea typeface="Raleway"/>
                <a:cs typeface="Raleway"/>
                <a:sym typeface="Raleway"/>
              </a:rPr>
              <a:t>Confidencial</a:t>
            </a:r>
            <a:endParaRPr b="1" sz="600">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aleway"/>
                <a:ea typeface="Raleway"/>
                <a:cs typeface="Raleway"/>
                <a:sym typeface="Raleway"/>
              </a:rPr>
              <a:t>Personalizado para </a:t>
            </a:r>
            <a:r>
              <a:rPr b="1" lang="pt-BR" sz="600">
                <a:solidFill>
                  <a:srgbClr val="FFFFFF"/>
                </a:solidFill>
                <a:latin typeface="Raleway"/>
                <a:ea typeface="Raleway"/>
                <a:cs typeface="Raleway"/>
                <a:sym typeface="Raleway"/>
              </a:rPr>
              <a:t>Nome da empresa</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600">
                <a:solidFill>
                  <a:srgbClr val="FFFFFF"/>
                </a:solidFill>
                <a:latin typeface="Raleway"/>
                <a:ea typeface="Raleway"/>
                <a:cs typeface="Raleway"/>
                <a:sym typeface="Raleway"/>
              </a:rPr>
              <a:t>Versão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8"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94" name="Google Shape;94;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6" name="Google Shape;9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7" name="Google Shape;9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8" name="Shape 98"/>
        <p:cNvGrpSpPr/>
        <p:nvPr/>
      </p:nvGrpSpPr>
      <p:grpSpPr>
        <a:xfrm>
          <a:off x="0" y="0"/>
          <a:ext cx="0" cy="0"/>
          <a:chOff x="0" y="0"/>
          <a:chExt cx="0" cy="0"/>
        </a:xfrm>
      </p:grpSpPr>
      <p:pic>
        <p:nvPicPr>
          <p:cNvPr descr="shutterstock_31891705.jpg" id="99" name="Google Shape;99;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pt-BR"/>
              <a:t>‹#›</a:t>
            </a:fld>
            <a:endParaRPr/>
          </a:p>
        </p:txBody>
      </p:sp>
      <p:sp>
        <p:nvSpPr>
          <p:cNvPr id="102" name="Google Shape;102;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6" name="Google Shape;106;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7"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110" name="Google Shape;110;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4" name="Google Shape;114;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15" name="Shape 115"/>
        <p:cNvGrpSpPr/>
        <p:nvPr/>
      </p:nvGrpSpPr>
      <p:grpSpPr>
        <a:xfrm>
          <a:off x="0" y="0"/>
          <a:ext cx="0" cy="0"/>
          <a:chOff x="0" y="0"/>
          <a:chExt cx="0" cy="0"/>
        </a:xfrm>
      </p:grpSpPr>
      <p:pic>
        <p:nvPicPr>
          <p:cNvPr descr="shutterstock_429987889_edited.jpg" id="116" name="Google Shape;116;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22" name="Google Shape;122;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3" name="Google Shape;123;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124" name="Google Shape;124;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6" name="Google Shape;126;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scm.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3.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scm.com/doc" TargetMode="External"/><Relationship Id="rId4" Type="http://schemas.openxmlformats.org/officeDocument/2006/relationships/hyperlink" Target="https://craigtaub.dev/under-the-hood-of-git" TargetMode="External"/><Relationship Id="rId5" Type="http://schemas.openxmlformats.org/officeDocument/2006/relationships/hyperlink" Target="https://mytechblogs.com/2019/12/15/git-under-the-hoo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idx="1" type="subTitle"/>
          </p:nvPr>
        </p:nvSpPr>
        <p:spPr>
          <a:xfrm>
            <a:off x="2126550" y="4275926"/>
            <a:ext cx="4890900" cy="65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pt-BR" sz="1400"/>
              <a:t>Daniele Garcia de Castro Alves</a:t>
            </a:r>
            <a:endParaRPr b="1" sz="1400"/>
          </a:p>
          <a:p>
            <a:pPr indent="0" lvl="0" marL="0" rtl="0" algn="ctr">
              <a:spcBef>
                <a:spcPts val="0"/>
              </a:spcBef>
              <a:spcAft>
                <a:spcPts val="0"/>
              </a:spcAft>
              <a:buNone/>
            </a:pPr>
            <a:r>
              <a:rPr b="1" lang="pt-BR" sz="1400"/>
              <a:t>Luiz Antonio Santos Gonsalves Junior</a:t>
            </a:r>
            <a:endParaRPr b="1" sz="1400"/>
          </a:p>
        </p:txBody>
      </p:sp>
      <p:pic>
        <p:nvPicPr>
          <p:cNvPr id="133" name="Google Shape;133;p18"/>
          <p:cNvPicPr preferRelativeResize="0"/>
          <p:nvPr/>
        </p:nvPicPr>
        <p:blipFill>
          <a:blip r:embed="rId3">
            <a:alphaModFix/>
          </a:blip>
          <a:stretch>
            <a:fillRect/>
          </a:stretch>
        </p:blipFill>
        <p:spPr>
          <a:xfrm>
            <a:off x="756025" y="629350"/>
            <a:ext cx="914400" cy="453625"/>
          </a:xfrm>
          <a:prstGeom prst="rect">
            <a:avLst/>
          </a:prstGeom>
          <a:noFill/>
          <a:ln>
            <a:noFill/>
          </a:ln>
        </p:spPr>
      </p:pic>
      <p:pic>
        <p:nvPicPr>
          <p:cNvPr id="134" name="Google Shape;134;p18"/>
          <p:cNvPicPr preferRelativeResize="0"/>
          <p:nvPr/>
        </p:nvPicPr>
        <p:blipFill>
          <a:blip r:embed="rId4">
            <a:alphaModFix/>
          </a:blip>
          <a:stretch>
            <a:fillRect/>
          </a:stretch>
        </p:blipFill>
        <p:spPr>
          <a:xfrm>
            <a:off x="2590763" y="1743663"/>
            <a:ext cx="3962467" cy="16561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Setup</a:t>
            </a:r>
            <a:endParaRPr/>
          </a:p>
        </p:txBody>
      </p:sp>
      <p:sp>
        <p:nvSpPr>
          <p:cNvPr id="195" name="Google Shape;195;p27"/>
          <p:cNvSpPr txBox="1"/>
          <p:nvPr>
            <p:ph idx="1" type="body"/>
          </p:nvPr>
        </p:nvSpPr>
        <p:spPr>
          <a:xfrm>
            <a:off x="729450" y="2078875"/>
            <a:ext cx="7688700" cy="268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Para instalar o Git, será necessário acessar o site oficial e clicar em downloads  - </a:t>
            </a:r>
            <a:r>
              <a:rPr lang="pt-BR" u="sng">
                <a:solidFill>
                  <a:schemeClr val="hlink"/>
                </a:solidFill>
                <a:hlinkClick r:id="rId3"/>
              </a:rPr>
              <a:t>https://git-scm.com/</a:t>
            </a:r>
            <a:endParaRPr/>
          </a:p>
          <a:p>
            <a:pPr indent="0" lvl="0" marL="0" rtl="0" algn="l">
              <a:spcBef>
                <a:spcPts val="1200"/>
              </a:spcBef>
              <a:spcAft>
                <a:spcPts val="0"/>
              </a:spcAft>
              <a:buNone/>
            </a:pPr>
            <a:r>
              <a:rPr lang="pt-BR"/>
              <a:t>Você poderá escolher a versão de acordo com o SO utilizado, Windows, Linux/Unix ou macOS.</a:t>
            </a:r>
            <a:endParaRPr/>
          </a:p>
          <a:p>
            <a:pPr indent="0" lvl="0" marL="0" rtl="0" algn="l">
              <a:spcBef>
                <a:spcPts val="1200"/>
              </a:spcBef>
              <a:spcAft>
                <a:spcPts val="0"/>
              </a:spcAft>
              <a:buNone/>
            </a:pPr>
            <a:r>
              <a:rPr lang="pt-BR"/>
              <a:t>Feito o download, executaremos o arquivo e durante a instalação, utilize a instalação padrão para instalar também o </a:t>
            </a:r>
            <a:r>
              <a:rPr b="1" lang="pt-BR"/>
              <a:t>GitBash</a:t>
            </a:r>
            <a:r>
              <a:rPr lang="pt-BR"/>
              <a:t> que usaremos para digitar os comandos. Mas também é possível utilizar o prompt do Windows.</a:t>
            </a:r>
            <a:endParaRPr/>
          </a:p>
          <a:p>
            <a:pPr indent="0" lvl="0" marL="0" rtl="0" algn="l">
              <a:spcBef>
                <a:spcPts val="1200"/>
              </a:spcBef>
              <a:spcAft>
                <a:spcPts val="0"/>
              </a:spcAft>
              <a:buNone/>
            </a:pPr>
            <a:r>
              <a:rPr lang="pt-BR"/>
              <a:t>Obs.: Caso você esteja utilizando o Linux, algumas distribuições já vêm com o Git instalado, é só abrir o terminal e digitar “git” para verificar..</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O comando mais importante</a:t>
            </a:r>
            <a:endParaRPr/>
          </a:p>
        </p:txBody>
      </p:sp>
      <p:sp>
        <p:nvSpPr>
          <p:cNvPr id="201" name="Google Shape;201;p28"/>
          <p:cNvSpPr txBox="1"/>
          <p:nvPr>
            <p:ph idx="1" type="body"/>
          </p:nvPr>
        </p:nvSpPr>
        <p:spPr>
          <a:xfrm>
            <a:off x="2686500" y="2126500"/>
            <a:ext cx="3774300" cy="2618400"/>
          </a:xfrm>
          <a:prstGeom prst="rect">
            <a:avLst/>
          </a:prstGeom>
        </p:spPr>
        <p:txBody>
          <a:bodyPr anchorCtr="0" anchor="t" bIns="91425" lIns="91425" spcFirstLastPara="1" rIns="91425" wrap="square" tIns="91425">
            <a:normAutofit/>
          </a:bodyPr>
          <a:lstStyle/>
          <a:p>
            <a:pPr indent="0" lvl="0" marL="457200" rtl="0" algn="ctr">
              <a:spcBef>
                <a:spcPts val="0"/>
              </a:spcBef>
              <a:spcAft>
                <a:spcPts val="1200"/>
              </a:spcAft>
              <a:buNone/>
            </a:pPr>
            <a:r>
              <a:rPr lang="pt-BR" sz="7200"/>
              <a:t>:q</a:t>
            </a:r>
            <a:endParaRPr sz="7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p:txBody>
      </p:sp>
      <p:sp>
        <p:nvSpPr>
          <p:cNvPr id="207" name="Google Shape;207;p29"/>
          <p:cNvSpPr txBox="1"/>
          <p:nvPr>
            <p:ph idx="1" type="body"/>
          </p:nvPr>
        </p:nvSpPr>
        <p:spPr>
          <a:xfrm>
            <a:off x="729325" y="2078875"/>
            <a:ext cx="3774300" cy="2618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git init</a:t>
            </a:r>
            <a:endParaRPr/>
          </a:p>
          <a:p>
            <a:pPr indent="-311150" lvl="0" marL="457200" rtl="0" algn="l">
              <a:spcBef>
                <a:spcPts val="0"/>
              </a:spcBef>
              <a:spcAft>
                <a:spcPts val="0"/>
              </a:spcAft>
              <a:buSzPts val="1300"/>
              <a:buChar char="-"/>
            </a:pPr>
            <a:r>
              <a:rPr lang="pt-BR"/>
              <a:t>git status</a:t>
            </a:r>
            <a:endParaRPr/>
          </a:p>
          <a:p>
            <a:pPr indent="-311150" lvl="0" marL="457200" rtl="0" algn="l">
              <a:spcBef>
                <a:spcPts val="0"/>
              </a:spcBef>
              <a:spcAft>
                <a:spcPts val="0"/>
              </a:spcAft>
              <a:buSzPts val="1300"/>
              <a:buChar char="-"/>
            </a:pPr>
            <a:r>
              <a:rPr lang="pt-BR"/>
              <a:t>git commit -m “mensagem”</a:t>
            </a:r>
            <a:endParaRPr/>
          </a:p>
          <a:p>
            <a:pPr indent="-311150" lvl="0" marL="457200" rtl="0" algn="l">
              <a:spcBef>
                <a:spcPts val="0"/>
              </a:spcBef>
              <a:spcAft>
                <a:spcPts val="0"/>
              </a:spcAft>
              <a:buSzPts val="1300"/>
              <a:buChar char="-"/>
            </a:pPr>
            <a:r>
              <a:rPr lang="pt-BR"/>
              <a:t>git log</a:t>
            </a:r>
            <a:endParaRPr/>
          </a:p>
          <a:p>
            <a:pPr indent="-311150" lvl="0" marL="457200" rtl="0" algn="l">
              <a:spcBef>
                <a:spcPts val="0"/>
              </a:spcBef>
              <a:spcAft>
                <a:spcPts val="0"/>
              </a:spcAft>
              <a:buSzPts val="1300"/>
              <a:buChar char="-"/>
            </a:pPr>
            <a:r>
              <a:rPr lang="pt-BR"/>
              <a:t>git config --local / git config --global</a:t>
            </a:r>
            <a:endParaRPr/>
          </a:p>
          <a:p>
            <a:pPr indent="-311150" lvl="0" marL="457200" rtl="0" algn="l">
              <a:spcBef>
                <a:spcPts val="0"/>
              </a:spcBef>
              <a:spcAft>
                <a:spcPts val="0"/>
              </a:spcAft>
              <a:buSzPts val="1300"/>
              <a:buChar char="-"/>
            </a:pPr>
            <a:r>
              <a:rPr lang="pt-BR"/>
              <a:t>git remote add nome-repositorio endereco-repositorio</a:t>
            </a:r>
            <a:endParaRPr/>
          </a:p>
          <a:p>
            <a:pPr indent="-311150" lvl="0" marL="457200" rtl="0" algn="l">
              <a:spcBef>
                <a:spcPts val="0"/>
              </a:spcBef>
              <a:spcAft>
                <a:spcPts val="0"/>
              </a:spcAft>
              <a:buSzPts val="1300"/>
              <a:buChar char="-"/>
            </a:pPr>
            <a:r>
              <a:rPr lang="pt-BR"/>
              <a:t>git push</a:t>
            </a:r>
            <a:endParaRPr/>
          </a:p>
          <a:p>
            <a:pPr indent="-311150" lvl="0" marL="457200" rtl="0" algn="l">
              <a:spcBef>
                <a:spcPts val="0"/>
              </a:spcBef>
              <a:spcAft>
                <a:spcPts val="0"/>
              </a:spcAft>
              <a:buSzPts val="1300"/>
              <a:buChar char="-"/>
            </a:pPr>
            <a:r>
              <a:rPr lang="pt-BR"/>
              <a:t>git pull</a:t>
            </a:r>
            <a:endParaRPr/>
          </a:p>
        </p:txBody>
      </p:sp>
      <p:sp>
        <p:nvSpPr>
          <p:cNvPr id="208" name="Google Shape;208;p29"/>
          <p:cNvSpPr txBox="1"/>
          <p:nvPr>
            <p:ph idx="2" type="body"/>
          </p:nvPr>
        </p:nvSpPr>
        <p:spPr>
          <a:xfrm>
            <a:off x="4643600" y="2078875"/>
            <a:ext cx="3774300" cy="2618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git branch</a:t>
            </a:r>
            <a:endParaRPr/>
          </a:p>
          <a:p>
            <a:pPr indent="-311150" lvl="0" marL="457200" rtl="0" algn="l">
              <a:spcBef>
                <a:spcPts val="0"/>
              </a:spcBef>
              <a:spcAft>
                <a:spcPts val="0"/>
              </a:spcAft>
              <a:buSzPts val="1300"/>
              <a:buChar char="-"/>
            </a:pPr>
            <a:r>
              <a:rPr lang="pt-BR"/>
              <a:t>git checkout</a:t>
            </a:r>
            <a:endParaRPr/>
          </a:p>
          <a:p>
            <a:pPr indent="-311150" lvl="0" marL="457200" rtl="0" algn="l">
              <a:spcBef>
                <a:spcPts val="0"/>
              </a:spcBef>
              <a:spcAft>
                <a:spcPts val="0"/>
              </a:spcAft>
              <a:buSzPts val="1300"/>
              <a:buChar char="-"/>
            </a:pPr>
            <a:r>
              <a:rPr lang="pt-BR"/>
              <a:t>git merge</a:t>
            </a:r>
            <a:endParaRPr/>
          </a:p>
          <a:p>
            <a:pPr indent="-311150" lvl="0" marL="457200" rtl="0" algn="l">
              <a:spcBef>
                <a:spcPts val="0"/>
              </a:spcBef>
              <a:spcAft>
                <a:spcPts val="0"/>
              </a:spcAft>
              <a:buSzPts val="1300"/>
              <a:buChar char="-"/>
            </a:pPr>
            <a:r>
              <a:rPr lang="pt-BR"/>
              <a:t>git rebase</a:t>
            </a:r>
            <a:endParaRPr/>
          </a:p>
          <a:p>
            <a:pPr indent="-311150" lvl="0" marL="457200" rtl="0" algn="l">
              <a:spcBef>
                <a:spcPts val="0"/>
              </a:spcBef>
              <a:spcAft>
                <a:spcPts val="0"/>
              </a:spcAft>
              <a:buSzPts val="1300"/>
              <a:buChar char="-"/>
            </a:pPr>
            <a:r>
              <a:rPr lang="pt-BR"/>
              <a:t>git clone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729450" y="2056375"/>
            <a:ext cx="52032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pt-BR"/>
              <a:t>Exemplo prático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19" name="Google Shape;219;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pt-BR"/>
              <a:t>git config</a:t>
            </a:r>
            <a:endParaRPr b="1"/>
          </a:p>
          <a:p>
            <a:pPr indent="0" lvl="0" marL="0" rtl="0" algn="l">
              <a:spcBef>
                <a:spcPts val="1200"/>
              </a:spcBef>
              <a:spcAft>
                <a:spcPts val="0"/>
              </a:spcAft>
              <a:buNone/>
            </a:pPr>
            <a:r>
              <a:rPr lang="pt-BR"/>
              <a:t>Parâmetros de interesse:</a:t>
            </a:r>
            <a:endParaRPr/>
          </a:p>
          <a:p>
            <a:pPr indent="-311150" lvl="0" marL="457200" rtl="0" algn="l">
              <a:spcBef>
                <a:spcPts val="1200"/>
              </a:spcBef>
              <a:spcAft>
                <a:spcPts val="0"/>
              </a:spcAft>
              <a:buSzPts val="1300"/>
              <a:buChar char="●"/>
            </a:pPr>
            <a:r>
              <a:rPr lang="pt-BR"/>
              <a:t>--local: Trata as configurações como referentes ao repositório local (.git/config)</a:t>
            </a:r>
            <a:endParaRPr/>
          </a:p>
          <a:p>
            <a:pPr indent="-311150" lvl="0" marL="457200" rtl="0" algn="l">
              <a:spcBef>
                <a:spcPts val="0"/>
              </a:spcBef>
              <a:spcAft>
                <a:spcPts val="0"/>
              </a:spcAft>
              <a:buSzPts val="1300"/>
              <a:buChar char="●"/>
            </a:pPr>
            <a:r>
              <a:rPr lang="pt-BR"/>
              <a:t>--global: Trata as configurações como referentes a instalação do git na máquina atual (~/.gitconfig)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25" name="Google Shape;225;p32"/>
          <p:cNvSpPr txBox="1"/>
          <p:nvPr>
            <p:ph idx="1" type="body"/>
          </p:nvPr>
        </p:nvSpPr>
        <p:spPr>
          <a:xfrm>
            <a:off x="729450" y="2078875"/>
            <a:ext cx="7688700" cy="2680500"/>
          </a:xfrm>
          <a:prstGeom prst="rect">
            <a:avLst/>
          </a:prstGeom>
        </p:spPr>
        <p:txBody>
          <a:bodyPr anchorCtr="0" anchor="t" bIns="91425" lIns="91425" spcFirstLastPara="1" rIns="91425" wrap="square" tIns="91425">
            <a:normAutofit fontScale="25000" lnSpcReduction="20000"/>
          </a:bodyPr>
          <a:lstStyle/>
          <a:p>
            <a:pPr indent="-304800" lvl="0" marL="457200" rtl="0" algn="l">
              <a:spcBef>
                <a:spcPts val="0"/>
              </a:spcBef>
              <a:spcAft>
                <a:spcPts val="0"/>
              </a:spcAft>
              <a:buSzPct val="100000"/>
              <a:buChar char="-"/>
            </a:pPr>
            <a:r>
              <a:rPr b="1" lang="pt-BR" sz="4800"/>
              <a:t>git init</a:t>
            </a:r>
            <a:endParaRPr b="1" sz="4800"/>
          </a:p>
          <a:p>
            <a:pPr indent="0" lvl="0" marL="0" rtl="0" algn="l">
              <a:spcBef>
                <a:spcPts val="1200"/>
              </a:spcBef>
              <a:spcAft>
                <a:spcPts val="0"/>
              </a:spcAft>
              <a:buNone/>
            </a:pPr>
            <a:r>
              <a:rPr lang="pt-BR" sz="4800"/>
              <a:t>Parâmetros de interesse:</a:t>
            </a:r>
            <a:endParaRPr sz="4800"/>
          </a:p>
          <a:p>
            <a:pPr indent="-304800" lvl="0" marL="457200" rtl="0" algn="l">
              <a:spcBef>
                <a:spcPts val="1200"/>
              </a:spcBef>
              <a:spcAft>
                <a:spcPts val="0"/>
              </a:spcAft>
              <a:buSzPct val="100000"/>
              <a:buChar char="●"/>
            </a:pPr>
            <a:r>
              <a:rPr lang="pt-BR" sz="4800"/>
              <a:t>--bare: Usado para se criar um repositório somente para ‘push e pull’, ideal para compartilhamento.  (E.g.: Uso no repositório remoto)</a:t>
            </a:r>
            <a:endParaRPr sz="4800"/>
          </a:p>
          <a:p>
            <a:pPr indent="-304800" lvl="0" marL="457200" rtl="0" algn="l">
              <a:spcBef>
                <a:spcPts val="0"/>
              </a:spcBef>
              <a:spcAft>
                <a:spcPts val="0"/>
              </a:spcAft>
              <a:buSzPct val="100000"/>
              <a:buChar char="●"/>
            </a:pPr>
            <a:r>
              <a:rPr lang="pt-BR" sz="4800"/>
              <a:t>--initial-branch=: Especifica o nome do branch inicial a ser criado;</a:t>
            </a:r>
            <a:endParaRPr sz="4800"/>
          </a:p>
          <a:p>
            <a:pPr indent="-304800" lvl="0" marL="457200" rtl="0" algn="l">
              <a:spcBef>
                <a:spcPts val="0"/>
              </a:spcBef>
              <a:spcAft>
                <a:spcPts val="0"/>
              </a:spcAft>
              <a:buSzPct val="100000"/>
              <a:buChar char="●"/>
            </a:pPr>
            <a:r>
              <a:rPr lang="pt-BR" sz="4800"/>
              <a:t>--shared: Define permissões (Unix) para acesso ao repositório;</a:t>
            </a:r>
            <a:endParaRPr sz="4800"/>
          </a:p>
          <a:p>
            <a:pPr indent="0" lvl="0" marL="914400" rtl="0" algn="l">
              <a:spcBef>
                <a:spcPts val="1200"/>
              </a:spcBef>
              <a:spcAft>
                <a:spcPts val="0"/>
              </a:spcAft>
              <a:buNone/>
            </a:pPr>
            <a:r>
              <a:t/>
            </a:r>
            <a:endParaRPr sz="4800"/>
          </a:p>
          <a:p>
            <a:pPr indent="-304800" lvl="0" marL="457200" rtl="0" algn="l">
              <a:spcBef>
                <a:spcPts val="1200"/>
              </a:spcBef>
              <a:spcAft>
                <a:spcPts val="0"/>
              </a:spcAft>
              <a:buSzPct val="100000"/>
              <a:buChar char="-"/>
            </a:pPr>
            <a:r>
              <a:rPr b="1" lang="pt-BR" sz="4800"/>
              <a:t>git clone</a:t>
            </a:r>
            <a:endParaRPr sz="4800"/>
          </a:p>
          <a:p>
            <a:pPr indent="0" lvl="0" marL="0" rtl="0" algn="l">
              <a:spcBef>
                <a:spcPts val="1200"/>
              </a:spcBef>
              <a:spcAft>
                <a:spcPts val="0"/>
              </a:spcAft>
              <a:buNone/>
            </a:pPr>
            <a:r>
              <a:t/>
            </a:r>
            <a:endParaRPr/>
          </a:p>
          <a:p>
            <a:pPr indent="0" lvl="0" marL="0" rtl="0" algn="l">
              <a:spcBef>
                <a:spcPts val="1200"/>
              </a:spcBef>
              <a:spcAft>
                <a:spcPts val="0"/>
              </a:spcAft>
              <a:buNone/>
            </a:pPr>
            <a:r>
              <a:rPr lang="pt-BR"/>
              <a:t>	</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31" name="Google Shape;231;p33"/>
          <p:cNvSpPr txBox="1"/>
          <p:nvPr>
            <p:ph idx="1" type="body"/>
          </p:nvPr>
        </p:nvSpPr>
        <p:spPr>
          <a:xfrm>
            <a:off x="729450" y="1974525"/>
            <a:ext cx="7688700" cy="2778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pt-BR"/>
              <a:t>git status</a:t>
            </a:r>
            <a:endParaRPr b="1"/>
          </a:p>
          <a:p>
            <a:pPr indent="0" lvl="0" marL="457200" rtl="0" algn="l">
              <a:spcBef>
                <a:spcPts val="1200"/>
              </a:spcBef>
              <a:spcAft>
                <a:spcPts val="0"/>
              </a:spcAft>
              <a:buNone/>
            </a:pPr>
            <a:r>
              <a:t/>
            </a:r>
            <a:endParaRPr b="1"/>
          </a:p>
          <a:p>
            <a:pPr indent="-311150" lvl="0" marL="457200" rtl="0" algn="l">
              <a:spcBef>
                <a:spcPts val="1200"/>
              </a:spcBef>
              <a:spcAft>
                <a:spcPts val="0"/>
              </a:spcAft>
              <a:buSzPts val="1300"/>
              <a:buChar char="-"/>
            </a:pPr>
            <a:r>
              <a:rPr b="1" lang="pt-BR"/>
              <a:t>git log</a:t>
            </a:r>
            <a:endParaRPr b="1"/>
          </a:p>
          <a:p>
            <a:pPr indent="-311150" lvl="0" marL="914400" rtl="0" algn="l">
              <a:spcBef>
                <a:spcPts val="0"/>
              </a:spcBef>
              <a:spcAft>
                <a:spcPts val="0"/>
              </a:spcAft>
              <a:buSzPts val="1300"/>
              <a:buChar char="●"/>
            </a:pPr>
            <a:r>
              <a:rPr b="1" lang="pt-BR"/>
              <a:t>git log -- oneline : Usado para exibir um commit por linha</a:t>
            </a:r>
            <a:endParaRPr b="1"/>
          </a:p>
          <a:p>
            <a:pPr indent="-311150" lvl="0" marL="914400" rtl="0" algn="l">
              <a:spcBef>
                <a:spcPts val="0"/>
              </a:spcBef>
              <a:spcAft>
                <a:spcPts val="0"/>
              </a:spcAft>
              <a:buSzPts val="1300"/>
              <a:buChar char="●"/>
            </a:pPr>
            <a:r>
              <a:rPr b="1" lang="pt-BR"/>
              <a:t>git log -- graph : Usado para obter uma visão geral de como os commits foram mesclados e como o histórico do git foi criado</a:t>
            </a:r>
            <a:endParaRPr b="1"/>
          </a:p>
          <a:p>
            <a:pPr indent="0" lvl="0" marL="914400" rtl="0" algn="l">
              <a:spcBef>
                <a:spcPts val="1200"/>
              </a:spcBef>
              <a:spcAft>
                <a:spcPts val="0"/>
              </a:spcAft>
              <a:buNone/>
            </a:pPr>
            <a:r>
              <a:t/>
            </a:r>
            <a:endParaRPr b="1"/>
          </a:p>
          <a:p>
            <a:pPr indent="-311150" lvl="0" marL="457200" rtl="0" algn="l">
              <a:spcBef>
                <a:spcPts val="1200"/>
              </a:spcBef>
              <a:spcAft>
                <a:spcPts val="0"/>
              </a:spcAft>
              <a:buSzPts val="1300"/>
              <a:buChar char="-"/>
            </a:pPr>
            <a:r>
              <a:rPr b="1" lang="pt-BR"/>
              <a:t>git diff</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37" name="Google Shape;237;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pt-BR"/>
              <a:t>git add</a:t>
            </a:r>
            <a:endParaRPr b="1"/>
          </a:p>
          <a:p>
            <a:pPr indent="-311150" lvl="0" marL="914400" rtl="0" algn="l">
              <a:spcBef>
                <a:spcPts val="0"/>
              </a:spcBef>
              <a:spcAft>
                <a:spcPts val="0"/>
              </a:spcAft>
              <a:buSzPts val="1300"/>
              <a:buChar char="●"/>
            </a:pPr>
            <a:r>
              <a:rPr b="1" lang="pt-BR"/>
              <a:t>git add example.js : para adicionar 1 arquivo específico</a:t>
            </a:r>
            <a:endParaRPr b="1"/>
          </a:p>
          <a:p>
            <a:pPr indent="-311150" lvl="0" marL="914400" rtl="0" algn="l">
              <a:spcBef>
                <a:spcPts val="0"/>
              </a:spcBef>
              <a:spcAft>
                <a:spcPts val="0"/>
              </a:spcAft>
              <a:buSzPts val="1300"/>
              <a:buChar char="●"/>
            </a:pPr>
            <a:r>
              <a:rPr b="1" lang="pt-BR"/>
              <a:t>git add . : para adicionar todos os arquivos</a:t>
            </a:r>
            <a:endParaRPr b="1"/>
          </a:p>
          <a:p>
            <a:pPr indent="0" lvl="0" marL="914400" rtl="0" algn="l">
              <a:spcBef>
                <a:spcPts val="1200"/>
              </a:spcBef>
              <a:spcAft>
                <a:spcPts val="0"/>
              </a:spcAft>
              <a:buNone/>
            </a:pPr>
            <a:r>
              <a:t/>
            </a:r>
            <a:endParaRPr b="1"/>
          </a:p>
          <a:p>
            <a:pPr indent="-311150" lvl="0" marL="457200" rtl="0" algn="l">
              <a:spcBef>
                <a:spcPts val="1200"/>
              </a:spcBef>
              <a:spcAft>
                <a:spcPts val="0"/>
              </a:spcAft>
              <a:buSzPts val="1300"/>
              <a:buChar char="-"/>
            </a:pPr>
            <a:r>
              <a:rPr b="1" lang="pt-BR"/>
              <a:t>git reset</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43" name="Google Shape;243;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git commit</a:t>
            </a:r>
            <a:endParaRPr/>
          </a:p>
        </p:txBody>
      </p:sp>
      <p:pic>
        <p:nvPicPr>
          <p:cNvPr id="244" name="Google Shape;244;p35"/>
          <p:cNvPicPr preferRelativeResize="0"/>
          <p:nvPr/>
        </p:nvPicPr>
        <p:blipFill>
          <a:blip r:embed="rId3">
            <a:alphaModFix/>
          </a:blip>
          <a:stretch>
            <a:fillRect/>
          </a:stretch>
        </p:blipFill>
        <p:spPr>
          <a:xfrm>
            <a:off x="4848800" y="999450"/>
            <a:ext cx="4185775" cy="394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50" name="Google Shape;250;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pt-BR"/>
              <a:t>git remote</a:t>
            </a:r>
            <a:endParaRPr b="1"/>
          </a:p>
          <a:p>
            <a:pPr indent="0" lvl="0" marL="457200" rtl="0" algn="l">
              <a:spcBef>
                <a:spcPts val="1200"/>
              </a:spcBef>
              <a:spcAft>
                <a:spcPts val="0"/>
              </a:spcAft>
              <a:buNone/>
            </a:pPr>
            <a:r>
              <a:t/>
            </a:r>
            <a:endParaRPr b="1"/>
          </a:p>
          <a:p>
            <a:pPr indent="-311150" lvl="0" marL="457200" rtl="0" algn="l">
              <a:spcBef>
                <a:spcPts val="1200"/>
              </a:spcBef>
              <a:spcAft>
                <a:spcPts val="0"/>
              </a:spcAft>
              <a:buSzPts val="1300"/>
              <a:buChar char="-"/>
            </a:pPr>
            <a:r>
              <a:rPr b="1" lang="pt-BR"/>
              <a:t>git fetch</a:t>
            </a:r>
            <a:endParaRPr b="1"/>
          </a:p>
          <a:p>
            <a:pPr indent="0" lvl="0" marL="0" rtl="0" algn="l">
              <a:spcBef>
                <a:spcPts val="1200"/>
              </a:spcBef>
              <a:spcAft>
                <a:spcPts val="1200"/>
              </a:spcAft>
              <a:buNone/>
            </a:pPr>
            <a:r>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O que é o Git?</a:t>
            </a:r>
            <a:endParaRPr/>
          </a:p>
        </p:txBody>
      </p:sp>
      <p:sp>
        <p:nvSpPr>
          <p:cNvPr id="140" name="Google Shape;140;p19"/>
          <p:cNvSpPr txBox="1"/>
          <p:nvPr>
            <p:ph idx="1" type="body"/>
          </p:nvPr>
        </p:nvSpPr>
        <p:spPr>
          <a:xfrm>
            <a:off x="729450" y="1958250"/>
            <a:ext cx="4513200" cy="286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Se você trabalha </a:t>
            </a:r>
            <a:r>
              <a:rPr b="1" lang="pt-BR"/>
              <a:t>em equipe</a:t>
            </a:r>
            <a:r>
              <a:rPr lang="pt-BR"/>
              <a:t> ou até mesmo </a:t>
            </a:r>
            <a:r>
              <a:rPr b="1" lang="pt-BR"/>
              <a:t>sozinho</a:t>
            </a:r>
            <a:r>
              <a:rPr lang="pt-BR"/>
              <a:t> em um projeto de desenvolvimento, provavelmente você e os outros membros da equipe farão alterações no código e será necessário controlar essas alterações de alguma forma, para que um não sobrescreva o trabalho do outro e todos tenham acesso a versões específicas do projeto.</a:t>
            </a:r>
            <a:endParaRPr/>
          </a:p>
          <a:p>
            <a:pPr indent="0" lvl="0" marL="0" rtl="0" algn="l">
              <a:spcBef>
                <a:spcPts val="1200"/>
              </a:spcBef>
              <a:spcAft>
                <a:spcPts val="0"/>
              </a:spcAft>
              <a:buNone/>
            </a:pPr>
            <a:r>
              <a:rPr lang="pt-BR"/>
              <a:t>Isso é chamado de </a:t>
            </a:r>
            <a:r>
              <a:rPr b="1" lang="pt-BR"/>
              <a:t>controle de versão</a:t>
            </a:r>
            <a:r>
              <a:rPr lang="pt-BR"/>
              <a:t>.</a:t>
            </a:r>
            <a:endParaRPr/>
          </a:p>
          <a:p>
            <a:pPr indent="0" lvl="0" marL="0" rtl="0" algn="l">
              <a:spcBef>
                <a:spcPts val="1200"/>
              </a:spcBef>
              <a:spcAft>
                <a:spcPts val="1200"/>
              </a:spcAft>
              <a:buNone/>
            </a:pPr>
            <a:r>
              <a:rPr lang="pt-BR"/>
              <a:t>É esse o propósito do GIT, porém, ele não é o único, existem outras alternativas como CVS, SVN e Mercurial.</a:t>
            </a:r>
            <a:endParaRPr/>
          </a:p>
        </p:txBody>
      </p:sp>
      <p:pic>
        <p:nvPicPr>
          <p:cNvPr id="141" name="Google Shape;141;p19"/>
          <p:cNvPicPr preferRelativeResize="0"/>
          <p:nvPr/>
        </p:nvPicPr>
        <p:blipFill>
          <a:blip r:embed="rId3">
            <a:alphaModFix/>
          </a:blip>
          <a:stretch>
            <a:fillRect/>
          </a:stretch>
        </p:blipFill>
        <p:spPr>
          <a:xfrm>
            <a:off x="5411687" y="684650"/>
            <a:ext cx="3078275" cy="4458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56" name="Google Shape;256;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pt-BR"/>
              <a:t>git pull</a:t>
            </a:r>
            <a:endParaRPr b="1"/>
          </a:p>
          <a:p>
            <a:pPr indent="-311150" lvl="0" marL="457200" rtl="0" algn="l">
              <a:spcBef>
                <a:spcPts val="0"/>
              </a:spcBef>
              <a:spcAft>
                <a:spcPts val="0"/>
              </a:spcAft>
              <a:buSzPts val="1300"/>
              <a:buChar char="-"/>
            </a:pPr>
            <a:r>
              <a:rPr b="1" lang="pt-BR"/>
              <a:t>git push</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62" name="Google Shape;262;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pt-BR"/>
              <a:t>git checkout</a:t>
            </a:r>
            <a:endParaRPr b="1"/>
          </a:p>
        </p:txBody>
      </p:sp>
      <p:pic>
        <p:nvPicPr>
          <p:cNvPr id="263" name="Google Shape;263;p38"/>
          <p:cNvPicPr preferRelativeResize="0"/>
          <p:nvPr/>
        </p:nvPicPr>
        <p:blipFill>
          <a:blip r:embed="rId3">
            <a:alphaModFix/>
          </a:blip>
          <a:stretch>
            <a:fillRect/>
          </a:stretch>
        </p:blipFill>
        <p:spPr>
          <a:xfrm>
            <a:off x="3621544" y="3315250"/>
            <a:ext cx="5363350" cy="1556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69" name="Google Shape;269;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pt-BR"/>
              <a:t>git revert</a:t>
            </a:r>
            <a:endParaRPr b="1"/>
          </a:p>
          <a:p>
            <a:pPr indent="0" lvl="0" marL="457200" rtl="0" algn="l">
              <a:spcBef>
                <a:spcPts val="1200"/>
              </a:spcBef>
              <a:spcAft>
                <a:spcPts val="0"/>
              </a:spcAft>
              <a:buNone/>
            </a:pPr>
            <a:r>
              <a:t/>
            </a:r>
            <a:endParaRPr b="1"/>
          </a:p>
          <a:p>
            <a:pPr indent="-311150" lvl="0" marL="457200" rtl="0" algn="l">
              <a:spcBef>
                <a:spcPts val="1200"/>
              </a:spcBef>
              <a:spcAft>
                <a:spcPts val="0"/>
              </a:spcAft>
              <a:buSzPts val="1300"/>
              <a:buChar char="-"/>
            </a:pPr>
            <a:r>
              <a:rPr b="1" lang="pt-BR"/>
              <a:t>(Moderno) git restore </a:t>
            </a:r>
            <a:endParaRPr b="1"/>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75" name="Google Shape;275;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pt-BR"/>
              <a:t>git merge</a:t>
            </a:r>
            <a:endParaRPr b="1"/>
          </a:p>
          <a:p>
            <a:pPr indent="0" lvl="0" marL="0" rtl="0" algn="l">
              <a:spcBef>
                <a:spcPts val="1200"/>
              </a:spcBef>
              <a:spcAft>
                <a:spcPts val="1200"/>
              </a:spcAft>
              <a:buNone/>
            </a:pPr>
            <a:r>
              <a:t/>
            </a:r>
            <a:endParaRPr/>
          </a:p>
        </p:txBody>
      </p:sp>
      <p:pic>
        <p:nvPicPr>
          <p:cNvPr id="276" name="Google Shape;276;p40"/>
          <p:cNvPicPr preferRelativeResize="0"/>
          <p:nvPr/>
        </p:nvPicPr>
        <p:blipFill>
          <a:blip r:embed="rId3">
            <a:alphaModFix/>
          </a:blip>
          <a:stretch>
            <a:fillRect/>
          </a:stretch>
        </p:blipFill>
        <p:spPr>
          <a:xfrm>
            <a:off x="4290800" y="2267050"/>
            <a:ext cx="4853200" cy="2778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82" name="Google Shape;282;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pt-BR"/>
              <a:t>git rebase</a:t>
            </a:r>
            <a:endParaRPr b="1"/>
          </a:p>
          <a:p>
            <a:pPr indent="-311150" lvl="0" marL="457200" rtl="0" algn="l">
              <a:spcBef>
                <a:spcPts val="0"/>
              </a:spcBef>
              <a:spcAft>
                <a:spcPts val="0"/>
              </a:spcAft>
              <a:buSzPts val="1300"/>
              <a:buChar char="-"/>
            </a:pPr>
            <a:r>
              <a:rPr b="1" lang="pt-BR"/>
              <a:t>git stash</a:t>
            </a:r>
            <a:endParaRPr b="1"/>
          </a:p>
          <a:p>
            <a:pPr indent="0" lvl="0" marL="0" rtl="0" algn="l">
              <a:spcBef>
                <a:spcPts val="1200"/>
              </a:spcBef>
              <a:spcAft>
                <a:spcPts val="1200"/>
              </a:spcAft>
              <a:buNone/>
            </a:pPr>
            <a:r>
              <a:t/>
            </a:r>
            <a:endParaRPr/>
          </a:p>
        </p:txBody>
      </p:sp>
      <p:pic>
        <p:nvPicPr>
          <p:cNvPr id="283" name="Google Shape;283;p41"/>
          <p:cNvPicPr preferRelativeResize="0"/>
          <p:nvPr/>
        </p:nvPicPr>
        <p:blipFill>
          <a:blip r:embed="rId3">
            <a:alphaModFix/>
          </a:blip>
          <a:stretch>
            <a:fillRect/>
          </a:stretch>
        </p:blipFill>
        <p:spPr>
          <a:xfrm>
            <a:off x="7856927" y="2721350"/>
            <a:ext cx="1287075" cy="2422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Principais comandos</a:t>
            </a:r>
            <a:endParaRPr/>
          </a:p>
          <a:p>
            <a:pPr indent="0" lvl="0" marL="0" rtl="0" algn="l">
              <a:spcBef>
                <a:spcPts val="0"/>
              </a:spcBef>
              <a:spcAft>
                <a:spcPts val="0"/>
              </a:spcAft>
              <a:buNone/>
            </a:pPr>
            <a:r>
              <a:t/>
            </a:r>
            <a:endParaRPr/>
          </a:p>
        </p:txBody>
      </p:sp>
      <p:sp>
        <p:nvSpPr>
          <p:cNvPr id="289" name="Google Shape;289;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0" name="Google Shape;290;p42"/>
          <p:cNvPicPr preferRelativeResize="0"/>
          <p:nvPr/>
        </p:nvPicPr>
        <p:blipFill>
          <a:blip r:embed="rId3">
            <a:alphaModFix/>
          </a:blip>
          <a:stretch>
            <a:fillRect/>
          </a:stretch>
        </p:blipFill>
        <p:spPr>
          <a:xfrm>
            <a:off x="4407806" y="0"/>
            <a:ext cx="4736187"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Situações e Soluções</a:t>
            </a:r>
            <a:endParaRPr/>
          </a:p>
        </p:txBody>
      </p:sp>
      <p:sp>
        <p:nvSpPr>
          <p:cNvPr id="296" name="Google Shape;296;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Esquecer add antes de um commit;</a:t>
            </a:r>
            <a:endParaRPr/>
          </a:p>
          <a:p>
            <a:pPr indent="-311150" lvl="0" marL="457200" rtl="0" algn="l">
              <a:spcBef>
                <a:spcPts val="0"/>
              </a:spcBef>
              <a:spcAft>
                <a:spcPts val="0"/>
              </a:spcAft>
              <a:buSzPts val="1300"/>
              <a:buChar char="●"/>
            </a:pPr>
            <a:r>
              <a:rPr lang="pt-BR"/>
              <a:t>Apagar último commit (local);</a:t>
            </a:r>
            <a:endParaRPr/>
          </a:p>
          <a:p>
            <a:pPr indent="-311150" lvl="0" marL="457200" rtl="0" algn="l">
              <a:spcBef>
                <a:spcPts val="0"/>
              </a:spcBef>
              <a:spcAft>
                <a:spcPts val="0"/>
              </a:spcAft>
              <a:buSzPts val="1300"/>
              <a:buChar char="●"/>
            </a:pPr>
            <a:r>
              <a:rPr lang="pt-BR"/>
              <a:t>Merge manual;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Fluxos de Trabalho</a:t>
            </a:r>
            <a:endParaRPr/>
          </a:p>
        </p:txBody>
      </p:sp>
      <p:sp>
        <p:nvSpPr>
          <p:cNvPr id="302" name="Google Shape;302;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Forma de se trabalhar efetivamente com o git, fazendo uso do versionamento em seu pleno potencial. Também podemos ver como boas práticas;</a:t>
            </a:r>
            <a:endParaRPr/>
          </a:p>
          <a:p>
            <a:pPr indent="-311150" lvl="0" marL="457200" rtl="0" algn="l">
              <a:spcBef>
                <a:spcPts val="0"/>
              </a:spcBef>
              <a:spcAft>
                <a:spcPts val="0"/>
              </a:spcAft>
              <a:buSzPts val="1300"/>
              <a:buChar char="●"/>
            </a:pPr>
            <a:r>
              <a:rPr lang="pt-BR"/>
              <a:t>Saudáveis para boa manutenção do seu repositório;</a:t>
            </a:r>
            <a:endParaRPr/>
          </a:p>
          <a:p>
            <a:pPr indent="-311150" lvl="0" marL="457200" rtl="0" algn="l">
              <a:spcBef>
                <a:spcPts val="0"/>
              </a:spcBef>
              <a:spcAft>
                <a:spcPts val="0"/>
              </a:spcAft>
              <a:buSzPts val="1300"/>
              <a:buChar char="●"/>
            </a:pPr>
            <a:r>
              <a:rPr lang="pt-BR"/>
              <a:t>Padronização ajuda em vários níveis;</a:t>
            </a:r>
            <a:endParaRPr/>
          </a:p>
          <a:p>
            <a:pPr indent="-311150" lvl="0" marL="457200" rtl="0" algn="l">
              <a:spcBef>
                <a:spcPts val="0"/>
              </a:spcBef>
              <a:spcAft>
                <a:spcPts val="0"/>
              </a:spcAft>
              <a:buSzPts val="1300"/>
              <a:buChar char="●"/>
            </a:pPr>
            <a:r>
              <a:rPr lang="pt-BR"/>
              <a:t>Melhor para se atuar em equipe;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Fluxos de Trabalho</a:t>
            </a:r>
            <a:endParaRPr/>
          </a:p>
        </p:txBody>
      </p:sp>
      <p:sp>
        <p:nvSpPr>
          <p:cNvPr id="308" name="Google Shape;308;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Básico (Branched e Mainline)</a:t>
            </a:r>
            <a:endParaRPr/>
          </a:p>
          <a:p>
            <a:pPr indent="-311150" lvl="0" marL="457200" rtl="0" algn="l">
              <a:spcBef>
                <a:spcPts val="0"/>
              </a:spcBef>
              <a:spcAft>
                <a:spcPts val="0"/>
              </a:spcAft>
              <a:buSzPts val="1300"/>
              <a:buChar char="●"/>
            </a:pPr>
            <a:r>
              <a:rPr lang="pt-BR"/>
              <a:t>Git Flow</a:t>
            </a:r>
            <a:endParaRPr/>
          </a:p>
          <a:p>
            <a:pPr indent="-311150" lvl="0" marL="457200" rtl="0" algn="l">
              <a:spcBef>
                <a:spcPts val="0"/>
              </a:spcBef>
              <a:spcAft>
                <a:spcPts val="0"/>
              </a:spcAft>
              <a:buSzPts val="1300"/>
              <a:buChar char="●"/>
            </a:pPr>
            <a:r>
              <a:rPr lang="pt-BR"/>
              <a:t>One Flow</a:t>
            </a:r>
            <a:endParaRPr/>
          </a:p>
          <a:p>
            <a:pPr indent="-311150" lvl="0" marL="457200" rtl="0" algn="l">
              <a:spcBef>
                <a:spcPts val="0"/>
              </a:spcBef>
              <a:spcAft>
                <a:spcPts val="0"/>
              </a:spcAft>
              <a:buSzPts val="1300"/>
              <a:buChar char="●"/>
            </a:pPr>
            <a:r>
              <a:rPr lang="pt-BR"/>
              <a:t>Trunk</a:t>
            </a:r>
            <a:endParaRPr/>
          </a:p>
          <a:p>
            <a:pPr indent="-311150" lvl="0" marL="457200" rtl="0" algn="l">
              <a:spcBef>
                <a:spcPts val="0"/>
              </a:spcBef>
              <a:spcAft>
                <a:spcPts val="0"/>
              </a:spcAft>
              <a:buSzPts val="1300"/>
              <a:buChar char="●"/>
            </a:pPr>
            <a:r>
              <a:rPr lang="pt-BR"/>
              <a:t>Github Flow</a:t>
            </a:r>
            <a:endParaRPr/>
          </a:p>
        </p:txBody>
      </p:sp>
      <p:pic>
        <p:nvPicPr>
          <p:cNvPr id="309" name="Google Shape;309;p45"/>
          <p:cNvPicPr preferRelativeResize="0"/>
          <p:nvPr/>
        </p:nvPicPr>
        <p:blipFill>
          <a:blip r:embed="rId3">
            <a:alphaModFix/>
          </a:blip>
          <a:stretch>
            <a:fillRect/>
          </a:stretch>
        </p:blipFill>
        <p:spPr>
          <a:xfrm>
            <a:off x="3718248" y="1090350"/>
            <a:ext cx="5425751" cy="31420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Git Flow</a:t>
            </a:r>
            <a:endParaRPr/>
          </a:p>
        </p:txBody>
      </p:sp>
      <p:sp>
        <p:nvSpPr>
          <p:cNvPr id="315" name="Google Shape;315;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Sobre:</a:t>
            </a:r>
            <a:endParaRPr/>
          </a:p>
          <a:p>
            <a:pPr indent="-311150" lvl="0" marL="457200" rtl="0" algn="l">
              <a:spcBef>
                <a:spcPts val="1200"/>
              </a:spcBef>
              <a:spcAft>
                <a:spcPts val="0"/>
              </a:spcAft>
              <a:buSzPts val="1300"/>
              <a:buChar char="●"/>
            </a:pPr>
            <a:r>
              <a:rPr lang="pt-BR"/>
              <a:t>Resumo de Vantagens</a:t>
            </a:r>
            <a:endParaRPr/>
          </a:p>
          <a:p>
            <a:pPr indent="-311150" lvl="0" marL="457200" rtl="0" algn="l">
              <a:spcBef>
                <a:spcPts val="0"/>
              </a:spcBef>
              <a:spcAft>
                <a:spcPts val="0"/>
              </a:spcAft>
              <a:buSzPts val="1300"/>
              <a:buChar char="●"/>
            </a:pPr>
            <a:r>
              <a:rPr lang="pt-BR"/>
              <a:t>Resumo de Desvantagens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Breve histórico</a:t>
            </a:r>
            <a:endParaRPr/>
          </a:p>
        </p:txBody>
      </p:sp>
      <p:sp>
        <p:nvSpPr>
          <p:cNvPr id="147" name="Google Shape;147;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2002 - Adoção da ferramenta BitKeeper para versionamento do Kernel Linux;</a:t>
            </a:r>
            <a:endParaRPr/>
          </a:p>
          <a:p>
            <a:pPr indent="-311150" lvl="0" marL="457200" rtl="0" algn="l">
              <a:spcBef>
                <a:spcPts val="0"/>
              </a:spcBef>
              <a:spcAft>
                <a:spcPts val="0"/>
              </a:spcAft>
              <a:buSzPts val="1300"/>
              <a:buChar char="●"/>
            </a:pPr>
            <a:r>
              <a:rPr lang="pt-BR"/>
              <a:t>Abril de 2005 - Mudança na licença do BitKeeper;</a:t>
            </a:r>
            <a:endParaRPr/>
          </a:p>
          <a:p>
            <a:pPr indent="-311150" lvl="0" marL="457200" rtl="0" algn="l">
              <a:spcBef>
                <a:spcPts val="0"/>
              </a:spcBef>
              <a:spcAft>
                <a:spcPts val="0"/>
              </a:spcAft>
              <a:buSzPts val="1300"/>
              <a:buChar char="●"/>
            </a:pPr>
            <a:r>
              <a:rPr lang="pt-BR"/>
              <a:t>Junho de 2005 - Primeiro ‘teste de fogo’ do Git como ferramenta;</a:t>
            </a:r>
            <a:endParaRPr/>
          </a:p>
          <a:p>
            <a:pPr indent="-311150" lvl="0" marL="457200" rtl="0" algn="l">
              <a:spcBef>
                <a:spcPts val="0"/>
              </a:spcBef>
              <a:spcAft>
                <a:spcPts val="0"/>
              </a:spcAft>
              <a:buSzPts val="1300"/>
              <a:buChar char="●"/>
            </a:pPr>
            <a:r>
              <a:rPr lang="pt-BR"/>
              <a:t>Dezembro de 2005 - Lançamento da versão 1.0 do Git;</a:t>
            </a:r>
            <a:endParaRPr/>
          </a:p>
          <a:p>
            <a:pPr indent="-311150" lvl="0" marL="457200" rtl="0" algn="l">
              <a:spcBef>
                <a:spcPts val="0"/>
              </a:spcBef>
              <a:spcAft>
                <a:spcPts val="0"/>
              </a:spcAft>
              <a:buSzPts val="1300"/>
              <a:buChar char="●"/>
            </a:pPr>
            <a:r>
              <a:rPr lang="pt-BR"/>
              <a:t>2014 - Lançamento da versão 2.0 do Git;</a:t>
            </a:r>
            <a:endParaRPr/>
          </a:p>
        </p:txBody>
      </p:sp>
      <p:pic>
        <p:nvPicPr>
          <p:cNvPr id="148" name="Google Shape;148;p20"/>
          <p:cNvPicPr preferRelativeResize="0"/>
          <p:nvPr/>
        </p:nvPicPr>
        <p:blipFill>
          <a:blip r:embed="rId3">
            <a:alphaModFix/>
          </a:blip>
          <a:stretch>
            <a:fillRect/>
          </a:stretch>
        </p:blipFill>
        <p:spPr>
          <a:xfrm>
            <a:off x="6360337" y="3536975"/>
            <a:ext cx="2783675" cy="1512525"/>
          </a:xfrm>
          <a:prstGeom prst="rect">
            <a:avLst/>
          </a:prstGeom>
          <a:noFill/>
          <a:ln>
            <a:noFill/>
          </a:ln>
        </p:spPr>
      </p:pic>
      <p:sp>
        <p:nvSpPr>
          <p:cNvPr id="149" name="Google Shape;149;p20"/>
          <p:cNvSpPr/>
          <p:nvPr/>
        </p:nvSpPr>
        <p:spPr>
          <a:xfrm>
            <a:off x="6795300" y="150400"/>
            <a:ext cx="1786200" cy="7251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Já avisei que ia dar ruim isso do BitKeeper...</a:t>
            </a:r>
            <a:endParaRPr/>
          </a:p>
        </p:txBody>
      </p:sp>
      <p:pic>
        <p:nvPicPr>
          <p:cNvPr id="150" name="Google Shape;150;p20"/>
          <p:cNvPicPr preferRelativeResize="0"/>
          <p:nvPr/>
        </p:nvPicPr>
        <p:blipFill>
          <a:blip r:embed="rId4">
            <a:alphaModFix/>
          </a:blip>
          <a:stretch>
            <a:fillRect/>
          </a:stretch>
        </p:blipFill>
        <p:spPr>
          <a:xfrm>
            <a:off x="7048500" y="1000113"/>
            <a:ext cx="2095500" cy="1571625"/>
          </a:xfrm>
          <a:prstGeom prst="rect">
            <a:avLst/>
          </a:prstGeom>
          <a:noFill/>
          <a:ln>
            <a:noFill/>
          </a:ln>
        </p:spPr>
      </p:pic>
      <p:sp>
        <p:nvSpPr>
          <p:cNvPr id="151" name="Google Shape;151;p20"/>
          <p:cNvSpPr/>
          <p:nvPr/>
        </p:nvSpPr>
        <p:spPr>
          <a:xfrm>
            <a:off x="6360350" y="2772425"/>
            <a:ext cx="2597100" cy="6579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Aguarde e confie...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47"/>
          <p:cNvSpPr txBox="1"/>
          <p:nvPr>
            <p:ph type="title"/>
          </p:nvPr>
        </p:nvSpPr>
        <p:spPr>
          <a:xfrm>
            <a:off x="729450" y="2056375"/>
            <a:ext cx="52032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pt-BR"/>
              <a:t>Exemplo prático - Continuação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Plataformas e aplicações de suporte</a:t>
            </a:r>
            <a:endParaRPr/>
          </a:p>
          <a:p>
            <a:pPr indent="0" lvl="0" marL="0" rtl="0" algn="l">
              <a:spcBef>
                <a:spcPts val="0"/>
              </a:spcBef>
              <a:spcAft>
                <a:spcPts val="0"/>
              </a:spcAft>
              <a:buNone/>
            </a:pPr>
            <a:r>
              <a:t/>
            </a:r>
            <a:endParaRPr/>
          </a:p>
        </p:txBody>
      </p:sp>
      <p:sp>
        <p:nvSpPr>
          <p:cNvPr id="326" name="Google Shape;326;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7" name="Google Shape;327;p48"/>
          <p:cNvPicPr preferRelativeResize="0"/>
          <p:nvPr/>
        </p:nvPicPr>
        <p:blipFill>
          <a:blip r:embed="rId3">
            <a:alphaModFix/>
          </a:blip>
          <a:stretch>
            <a:fillRect/>
          </a:stretch>
        </p:blipFill>
        <p:spPr>
          <a:xfrm>
            <a:off x="6411551" y="1506138"/>
            <a:ext cx="2131226" cy="2131226"/>
          </a:xfrm>
          <a:prstGeom prst="rect">
            <a:avLst/>
          </a:prstGeom>
          <a:noFill/>
          <a:ln>
            <a:noFill/>
          </a:ln>
        </p:spPr>
      </p:pic>
      <p:pic>
        <p:nvPicPr>
          <p:cNvPr id="328" name="Google Shape;328;p48"/>
          <p:cNvPicPr preferRelativeResize="0"/>
          <p:nvPr/>
        </p:nvPicPr>
        <p:blipFill>
          <a:blip r:embed="rId4">
            <a:alphaModFix/>
          </a:blip>
          <a:stretch>
            <a:fillRect/>
          </a:stretch>
        </p:blipFill>
        <p:spPr>
          <a:xfrm>
            <a:off x="188631" y="1853850"/>
            <a:ext cx="2455776" cy="2041375"/>
          </a:xfrm>
          <a:prstGeom prst="rect">
            <a:avLst/>
          </a:prstGeom>
          <a:noFill/>
          <a:ln>
            <a:noFill/>
          </a:ln>
        </p:spPr>
      </p:pic>
      <p:pic>
        <p:nvPicPr>
          <p:cNvPr id="329" name="Google Shape;329;p48"/>
          <p:cNvPicPr preferRelativeResize="0"/>
          <p:nvPr/>
        </p:nvPicPr>
        <p:blipFill>
          <a:blip r:embed="rId5">
            <a:alphaModFix/>
          </a:blip>
          <a:stretch>
            <a:fillRect/>
          </a:stretch>
        </p:blipFill>
        <p:spPr>
          <a:xfrm>
            <a:off x="1948426" y="2882400"/>
            <a:ext cx="2369703" cy="2261100"/>
          </a:xfrm>
          <a:prstGeom prst="rect">
            <a:avLst/>
          </a:prstGeom>
          <a:noFill/>
          <a:ln>
            <a:noFill/>
          </a:ln>
        </p:spPr>
      </p:pic>
      <p:pic>
        <p:nvPicPr>
          <p:cNvPr id="330" name="Google Shape;330;p48"/>
          <p:cNvPicPr preferRelativeResize="0"/>
          <p:nvPr/>
        </p:nvPicPr>
        <p:blipFill>
          <a:blip r:embed="rId6">
            <a:alphaModFix/>
          </a:blip>
          <a:stretch>
            <a:fillRect/>
          </a:stretch>
        </p:blipFill>
        <p:spPr>
          <a:xfrm>
            <a:off x="3963563" y="1963313"/>
            <a:ext cx="1216875" cy="1216875"/>
          </a:xfrm>
          <a:prstGeom prst="rect">
            <a:avLst/>
          </a:prstGeom>
          <a:noFill/>
          <a:ln>
            <a:noFill/>
          </a:ln>
        </p:spPr>
      </p:pic>
      <p:pic>
        <p:nvPicPr>
          <p:cNvPr id="331" name="Google Shape;331;p48"/>
          <p:cNvPicPr preferRelativeResize="0"/>
          <p:nvPr/>
        </p:nvPicPr>
        <p:blipFill>
          <a:blip r:embed="rId7">
            <a:alphaModFix/>
          </a:blip>
          <a:stretch>
            <a:fillRect/>
          </a:stretch>
        </p:blipFill>
        <p:spPr>
          <a:xfrm>
            <a:off x="5180417" y="3570267"/>
            <a:ext cx="1837951" cy="1018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Plataformas e aplicações de suporte</a:t>
            </a:r>
            <a:endParaRPr/>
          </a:p>
          <a:p>
            <a:pPr indent="0" lvl="0" marL="0" rtl="0" algn="l">
              <a:spcBef>
                <a:spcPts val="0"/>
              </a:spcBef>
              <a:spcAft>
                <a:spcPts val="0"/>
              </a:spcAft>
              <a:buNone/>
            </a:pPr>
            <a:r>
              <a:t/>
            </a:r>
            <a:endParaRPr/>
          </a:p>
        </p:txBody>
      </p:sp>
      <p:sp>
        <p:nvSpPr>
          <p:cNvPr id="337" name="Google Shape;337;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pt-BR"/>
              <a:t>Dentre as aplicações, podemos destacar:</a:t>
            </a:r>
            <a:endParaRPr b="1"/>
          </a:p>
          <a:p>
            <a:pPr indent="-311150" lvl="0" marL="457200" rtl="0" algn="l">
              <a:spcBef>
                <a:spcPts val="1200"/>
              </a:spcBef>
              <a:spcAft>
                <a:spcPts val="0"/>
              </a:spcAft>
              <a:buSzPts val="1300"/>
              <a:buChar char="●"/>
            </a:pPr>
            <a:r>
              <a:rPr lang="pt-BR"/>
              <a:t>Github Desktop</a:t>
            </a:r>
            <a:endParaRPr/>
          </a:p>
          <a:p>
            <a:pPr indent="-311150" lvl="0" marL="457200" rtl="0" algn="l">
              <a:spcBef>
                <a:spcPts val="0"/>
              </a:spcBef>
              <a:spcAft>
                <a:spcPts val="0"/>
              </a:spcAft>
              <a:buSzPts val="1300"/>
              <a:buChar char="●"/>
            </a:pPr>
            <a:r>
              <a:rPr lang="pt-BR"/>
              <a:t>gitk</a:t>
            </a:r>
            <a:endParaRPr/>
          </a:p>
          <a:p>
            <a:pPr indent="-311150" lvl="0" marL="457200" rtl="0" algn="l">
              <a:spcBef>
                <a:spcPts val="0"/>
              </a:spcBef>
              <a:spcAft>
                <a:spcPts val="0"/>
              </a:spcAft>
              <a:buSzPts val="1300"/>
              <a:buChar char="●"/>
            </a:pPr>
            <a:r>
              <a:rPr lang="pt-BR"/>
              <a:t>git-extras</a:t>
            </a:r>
            <a:endParaRPr/>
          </a:p>
          <a:p>
            <a:pPr indent="-311150" lvl="0" marL="457200" rtl="0" algn="l">
              <a:spcBef>
                <a:spcPts val="0"/>
              </a:spcBef>
              <a:spcAft>
                <a:spcPts val="0"/>
              </a:spcAft>
              <a:buSzPts val="1300"/>
              <a:buChar char="●"/>
            </a:pPr>
            <a:r>
              <a:rPr lang="pt-BR"/>
              <a:t>GitKraken</a:t>
            </a:r>
            <a:endParaRPr/>
          </a:p>
          <a:p>
            <a:pPr indent="-311150" lvl="0" marL="457200" rtl="0" algn="l">
              <a:spcBef>
                <a:spcPts val="0"/>
              </a:spcBef>
              <a:spcAft>
                <a:spcPts val="0"/>
              </a:spcAft>
              <a:buSzPts val="1300"/>
              <a:buChar char="●"/>
            </a:pPr>
            <a:r>
              <a:rPr lang="pt-BR"/>
              <a:t>Visual Studio</a:t>
            </a:r>
            <a:endParaRPr/>
          </a:p>
          <a:p>
            <a:pPr indent="-311150" lvl="0" marL="457200" rtl="0" algn="l">
              <a:spcBef>
                <a:spcPts val="0"/>
              </a:spcBef>
              <a:spcAft>
                <a:spcPts val="0"/>
              </a:spcAft>
              <a:buSzPts val="1300"/>
              <a:buChar char="●"/>
            </a:pPr>
            <a:r>
              <a:rPr lang="pt-BR"/>
              <a:t>Husky</a:t>
            </a:r>
            <a:endParaRPr/>
          </a:p>
          <a:p>
            <a:pPr indent="-311150" lvl="0" marL="457200" rtl="0" algn="l">
              <a:spcBef>
                <a:spcPts val="0"/>
              </a:spcBef>
              <a:spcAft>
                <a:spcPts val="0"/>
              </a:spcAft>
              <a:buSzPts val="1300"/>
              <a:buChar char="●"/>
            </a:pPr>
            <a:r>
              <a:rPr lang="pt-BR"/>
              <a:t>Hub CLI</a:t>
            </a:r>
            <a:endParaRPr/>
          </a:p>
          <a:p>
            <a:pPr indent="-311150" lvl="0" marL="457200" rtl="0" algn="l">
              <a:spcBef>
                <a:spcPts val="0"/>
              </a:spcBef>
              <a:spcAft>
                <a:spcPts val="0"/>
              </a:spcAft>
              <a:buSzPts val="1300"/>
              <a:buChar char="●"/>
            </a:pPr>
            <a:r>
              <a:rPr lang="pt-BR"/>
              <a:t>Extensões no VSCode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Outros pontos de interesse</a:t>
            </a:r>
            <a:endParaRPr/>
          </a:p>
          <a:p>
            <a:pPr indent="0" lvl="0" marL="0" rtl="0" algn="l">
              <a:spcBef>
                <a:spcPts val="0"/>
              </a:spcBef>
              <a:spcAft>
                <a:spcPts val="0"/>
              </a:spcAft>
              <a:buNone/>
            </a:pPr>
            <a:r>
              <a:t/>
            </a:r>
            <a:endParaRPr/>
          </a:p>
        </p:txBody>
      </p:sp>
      <p:sp>
        <p:nvSpPr>
          <p:cNvPr id="343" name="Google Shape;343;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Hooks</a:t>
            </a:r>
            <a:endParaRPr/>
          </a:p>
          <a:p>
            <a:pPr indent="-311150" lvl="0" marL="457200" rtl="0" algn="l">
              <a:spcBef>
                <a:spcPts val="0"/>
              </a:spcBef>
              <a:spcAft>
                <a:spcPts val="0"/>
              </a:spcAft>
              <a:buSzPts val="1300"/>
              <a:buChar char="●"/>
            </a:pPr>
            <a:r>
              <a:rPr lang="pt-BR"/>
              <a:t>Padrões de nomenclatura de commit;</a:t>
            </a:r>
            <a:endParaRPr/>
          </a:p>
          <a:p>
            <a:pPr indent="-311150" lvl="0" marL="457200" rtl="0" algn="l">
              <a:spcBef>
                <a:spcPts val="0"/>
              </a:spcBef>
              <a:spcAft>
                <a:spcPts val="0"/>
              </a:spcAft>
              <a:buSzPts val="1300"/>
              <a:buChar char="●"/>
            </a:pPr>
            <a:r>
              <a:rPr lang="pt-BR"/>
              <a:t>Elementos do ambiente do Github: actions;</a:t>
            </a:r>
            <a:endParaRPr/>
          </a:p>
          <a:p>
            <a:pPr indent="-311150" lvl="0" marL="457200" rtl="0" algn="l">
              <a:spcBef>
                <a:spcPts val="0"/>
              </a:spcBef>
              <a:spcAft>
                <a:spcPts val="0"/>
              </a:spcAft>
              <a:buSzPts val="1300"/>
              <a:buChar char="●"/>
            </a:pPr>
            <a:r>
              <a:rPr lang="pt-BR"/>
              <a:t>Versionamento de Documentos, Imagens e binários;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Dúvidas ou Sugestões?</a:t>
            </a:r>
            <a:endParaRPr/>
          </a:p>
        </p:txBody>
      </p:sp>
      <p:pic>
        <p:nvPicPr>
          <p:cNvPr id="349" name="Google Shape;349;p51"/>
          <p:cNvPicPr preferRelativeResize="0"/>
          <p:nvPr/>
        </p:nvPicPr>
        <p:blipFill>
          <a:blip r:embed="rId3">
            <a:alphaModFix/>
          </a:blip>
          <a:stretch>
            <a:fillRect/>
          </a:stretch>
        </p:blipFill>
        <p:spPr>
          <a:xfrm>
            <a:off x="2200275" y="2063225"/>
            <a:ext cx="4743450" cy="2609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Referências</a:t>
            </a:r>
            <a:endParaRPr/>
          </a:p>
          <a:p>
            <a:pPr indent="0" lvl="0" marL="0" rtl="0" algn="l">
              <a:spcBef>
                <a:spcPts val="0"/>
              </a:spcBef>
              <a:spcAft>
                <a:spcPts val="0"/>
              </a:spcAft>
              <a:buNone/>
            </a:pPr>
            <a:r>
              <a:t/>
            </a:r>
            <a:endParaRPr/>
          </a:p>
        </p:txBody>
      </p:sp>
      <p:sp>
        <p:nvSpPr>
          <p:cNvPr id="355" name="Google Shape;355;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100" u="sng">
                <a:solidFill>
                  <a:schemeClr val="hlink"/>
                </a:solidFill>
                <a:latin typeface="Arial"/>
                <a:ea typeface="Arial"/>
                <a:cs typeface="Arial"/>
                <a:sym typeface="Arial"/>
                <a:hlinkClick r:id="rId3"/>
              </a:rPr>
              <a:t>Git - Documentation (git-scm.com)</a:t>
            </a:r>
            <a:endParaRPr/>
          </a:p>
          <a:p>
            <a:pPr indent="0" lvl="0" marL="0" rtl="0" algn="l">
              <a:spcBef>
                <a:spcPts val="1200"/>
              </a:spcBef>
              <a:spcAft>
                <a:spcPts val="0"/>
              </a:spcAft>
              <a:buNone/>
            </a:pPr>
            <a:r>
              <a:rPr lang="pt-BR" u="sng">
                <a:solidFill>
                  <a:schemeClr val="hlink"/>
                </a:solidFill>
                <a:hlinkClick r:id="rId4"/>
              </a:rPr>
              <a:t>https://craigtaub.dev/under-the-hood-of-git</a:t>
            </a:r>
            <a:endParaRPr/>
          </a:p>
          <a:p>
            <a:pPr indent="0" lvl="0" marL="0" rtl="0" algn="l">
              <a:spcBef>
                <a:spcPts val="1200"/>
              </a:spcBef>
              <a:spcAft>
                <a:spcPts val="0"/>
              </a:spcAft>
              <a:buNone/>
            </a:pPr>
            <a:r>
              <a:rPr lang="pt-BR" sz="1100" u="sng">
                <a:solidFill>
                  <a:schemeClr val="hlink"/>
                </a:solidFill>
                <a:latin typeface="Arial"/>
                <a:ea typeface="Arial"/>
                <a:cs typeface="Arial"/>
                <a:sym typeface="Arial"/>
                <a:hlinkClick r:id="rId5"/>
              </a:rPr>
              <a:t>GIT Under The Hood – Thisara's Research Space (mytechblogs.com)</a:t>
            </a:r>
            <a:endParaRPr/>
          </a:p>
          <a:p>
            <a:pPr indent="0" lvl="0" marL="0" rtl="0" algn="l">
              <a:spcBef>
                <a:spcPts val="1200"/>
              </a:spcBef>
              <a:spcAft>
                <a:spcPts val="1200"/>
              </a:spcAft>
              <a:buNone/>
            </a:pPr>
            <a:r>
              <a:rPr lang="pt-BR"/>
              <a:t>Livro: Pro Git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4800">
                <a:solidFill>
                  <a:srgbClr val="000000"/>
                </a:solidFill>
              </a:rPr>
              <a:t>Obrigado!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Visão Teórica</a:t>
            </a:r>
            <a:endParaRPr/>
          </a:p>
        </p:txBody>
      </p:sp>
      <p:pic>
        <p:nvPicPr>
          <p:cNvPr id="157" name="Google Shape;157;p21"/>
          <p:cNvPicPr preferRelativeResize="0"/>
          <p:nvPr/>
        </p:nvPicPr>
        <p:blipFill>
          <a:blip r:embed="rId3">
            <a:alphaModFix/>
          </a:blip>
          <a:stretch>
            <a:fillRect/>
          </a:stretch>
        </p:blipFill>
        <p:spPr>
          <a:xfrm>
            <a:off x="1962950" y="1866162"/>
            <a:ext cx="5218099" cy="293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Visão Teórica</a:t>
            </a:r>
            <a:endParaRPr/>
          </a:p>
        </p:txBody>
      </p:sp>
      <p:sp>
        <p:nvSpPr>
          <p:cNvPr id="163" name="Google Shape;163;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Uso varia muito</a:t>
            </a:r>
            <a:endParaRPr/>
          </a:p>
          <a:p>
            <a:pPr indent="-311150" lvl="0" marL="457200" rtl="0" algn="l">
              <a:spcBef>
                <a:spcPts val="0"/>
              </a:spcBef>
              <a:spcAft>
                <a:spcPts val="0"/>
              </a:spcAft>
              <a:buSzPts val="1300"/>
              <a:buChar char="●"/>
            </a:pPr>
            <a:r>
              <a:rPr lang="pt-BR"/>
              <a:t>O git em si faz uso de uma estrutura de dados conhecida como Grafo Acíclico Direto (DAG, abrev. em inglês).</a:t>
            </a:r>
            <a:endParaRPr/>
          </a:p>
          <a:p>
            <a:pPr indent="-311150" lvl="0" marL="457200" rtl="0" algn="l">
              <a:spcBef>
                <a:spcPts val="0"/>
              </a:spcBef>
              <a:spcAft>
                <a:spcPts val="0"/>
              </a:spcAft>
              <a:buSzPts val="1300"/>
              <a:buChar char="●"/>
            </a:pPr>
            <a:r>
              <a:rPr lang="pt-BR"/>
              <a:t>Dentre outras estruturas que o git faz uso em sua operação estão:</a:t>
            </a:r>
            <a:endParaRPr/>
          </a:p>
          <a:p>
            <a:pPr indent="-298450" lvl="1" marL="914400" rtl="0" algn="l">
              <a:spcBef>
                <a:spcPts val="0"/>
              </a:spcBef>
              <a:spcAft>
                <a:spcPts val="0"/>
              </a:spcAft>
              <a:buSzPts val="1100"/>
              <a:buChar char="○"/>
            </a:pPr>
            <a:r>
              <a:rPr lang="pt-BR"/>
              <a:t>Listas encadeadas</a:t>
            </a:r>
            <a:endParaRPr/>
          </a:p>
          <a:p>
            <a:pPr indent="-298450" lvl="1" marL="914400" rtl="0" algn="l">
              <a:spcBef>
                <a:spcPts val="0"/>
              </a:spcBef>
              <a:spcAft>
                <a:spcPts val="0"/>
              </a:spcAft>
              <a:buSzPts val="1100"/>
              <a:buChar char="○"/>
            </a:pPr>
            <a:r>
              <a:rPr lang="pt-BR"/>
              <a:t>Conjuntos (Sets)</a:t>
            </a:r>
            <a:endParaRPr/>
          </a:p>
          <a:p>
            <a:pPr indent="-298450" lvl="1" marL="914400" rtl="0" algn="l">
              <a:spcBef>
                <a:spcPts val="0"/>
              </a:spcBef>
              <a:spcAft>
                <a:spcPts val="0"/>
              </a:spcAft>
              <a:buSzPts val="1100"/>
              <a:buChar char="○"/>
            </a:pPr>
            <a:r>
              <a:rPr lang="pt-BR"/>
              <a:t>Árvores</a:t>
            </a:r>
            <a:endParaRPr/>
          </a:p>
        </p:txBody>
      </p:sp>
      <p:pic>
        <p:nvPicPr>
          <p:cNvPr id="164" name="Google Shape;164;p22"/>
          <p:cNvPicPr preferRelativeResize="0"/>
          <p:nvPr/>
        </p:nvPicPr>
        <p:blipFill>
          <a:blip r:embed="rId3">
            <a:alphaModFix/>
          </a:blip>
          <a:stretch>
            <a:fillRect/>
          </a:stretch>
        </p:blipFill>
        <p:spPr>
          <a:xfrm>
            <a:off x="5514973" y="3217900"/>
            <a:ext cx="3629025" cy="192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Visão Teórica</a:t>
            </a:r>
            <a:endParaRPr/>
          </a:p>
          <a:p>
            <a:pPr indent="0" lvl="0" marL="0" rtl="0" algn="l">
              <a:spcBef>
                <a:spcPts val="0"/>
              </a:spcBef>
              <a:spcAft>
                <a:spcPts val="0"/>
              </a:spcAft>
              <a:buNone/>
            </a:pPr>
            <a:r>
              <a:t/>
            </a:r>
            <a:endParaRPr/>
          </a:p>
        </p:txBody>
      </p:sp>
      <p:sp>
        <p:nvSpPr>
          <p:cNvPr id="170" name="Google Shape;170;p23"/>
          <p:cNvSpPr txBox="1"/>
          <p:nvPr>
            <p:ph idx="1" type="body"/>
          </p:nvPr>
        </p:nvSpPr>
        <p:spPr>
          <a:xfrm>
            <a:off x="729325" y="2078875"/>
            <a:ext cx="3774300" cy="2261100"/>
          </a:xfrm>
          <a:prstGeom prst="rect">
            <a:avLst/>
          </a:prstGeom>
        </p:spPr>
        <p:txBody>
          <a:bodyPr anchorCtr="0" anchor="t" bIns="91425" lIns="91425" spcFirstLastPara="1" rIns="91425" wrap="square" tIns="91425">
            <a:normAutofit fontScale="47500" lnSpcReduction="20000"/>
          </a:bodyPr>
          <a:lstStyle/>
          <a:p>
            <a:pPr indent="-294957" lvl="0" marL="457200" rtl="0" algn="l">
              <a:spcBef>
                <a:spcPts val="0"/>
              </a:spcBef>
              <a:spcAft>
                <a:spcPts val="0"/>
              </a:spcAft>
              <a:buSzPct val="100000"/>
              <a:buChar char="●"/>
            </a:pPr>
            <a:r>
              <a:rPr b="1" lang="pt-BR" sz="2200"/>
              <a:t>Componentes </a:t>
            </a:r>
            <a:r>
              <a:rPr b="1" lang="pt-BR" sz="2200"/>
              <a:t>‘físicos’ de um repositório git:</a:t>
            </a:r>
            <a:endParaRPr b="1" sz="2200"/>
          </a:p>
          <a:p>
            <a:pPr indent="-294957" lvl="1" marL="914400" rtl="0" algn="l">
              <a:spcBef>
                <a:spcPts val="0"/>
              </a:spcBef>
              <a:spcAft>
                <a:spcPts val="0"/>
              </a:spcAft>
              <a:buSzPct val="100000"/>
              <a:buChar char="○"/>
            </a:pPr>
            <a:r>
              <a:rPr lang="pt-BR" sz="2200"/>
              <a:t>CLI do git</a:t>
            </a:r>
            <a:endParaRPr sz="2200"/>
          </a:p>
          <a:p>
            <a:pPr indent="-294957" lvl="1" marL="914400" rtl="0" algn="l">
              <a:spcBef>
                <a:spcPts val="0"/>
              </a:spcBef>
              <a:spcAft>
                <a:spcPts val="0"/>
              </a:spcAft>
              <a:buSzPct val="100000"/>
              <a:buChar char="○"/>
            </a:pPr>
            <a:r>
              <a:rPr lang="pt-BR" sz="2200"/>
              <a:t>Diretório ‘.git’ e seu conteúdo</a:t>
            </a:r>
            <a:endParaRPr sz="2200"/>
          </a:p>
          <a:p>
            <a:pPr indent="-294957" lvl="1" marL="914400" rtl="0" algn="l">
              <a:spcBef>
                <a:spcPts val="0"/>
              </a:spcBef>
              <a:spcAft>
                <a:spcPts val="0"/>
              </a:spcAft>
              <a:buSzPct val="100000"/>
              <a:buChar char="○"/>
            </a:pPr>
            <a:r>
              <a:rPr lang="pt-BR" sz="2200"/>
              <a:t>Arquivos versionados</a:t>
            </a:r>
            <a:endParaRPr sz="2200"/>
          </a:p>
          <a:p>
            <a:pPr indent="-294957" lvl="1" marL="914400" rtl="0" algn="l">
              <a:spcBef>
                <a:spcPts val="0"/>
              </a:spcBef>
              <a:spcAft>
                <a:spcPts val="0"/>
              </a:spcAft>
              <a:buSzPct val="100000"/>
              <a:buChar char="○"/>
            </a:pPr>
            <a:r>
              <a:rPr lang="pt-BR" sz="2200"/>
              <a:t>Arquivo .gitignore (Opcional)</a:t>
            </a:r>
            <a:endParaRPr sz="2200"/>
          </a:p>
          <a:p>
            <a:pPr indent="-294957" lvl="0" marL="457200" rtl="0" algn="l">
              <a:spcBef>
                <a:spcPts val="0"/>
              </a:spcBef>
              <a:spcAft>
                <a:spcPts val="0"/>
              </a:spcAft>
              <a:buSzPct val="100000"/>
              <a:buChar char="●"/>
            </a:pPr>
            <a:r>
              <a:rPr b="1" lang="pt-BR" sz="2200"/>
              <a:t>Componentes conceituais de um repositório git:</a:t>
            </a:r>
            <a:endParaRPr b="1" sz="2200"/>
          </a:p>
          <a:p>
            <a:pPr indent="-294957" lvl="1" marL="914400" rtl="0" algn="l">
              <a:spcBef>
                <a:spcPts val="0"/>
              </a:spcBef>
              <a:spcAft>
                <a:spcPts val="0"/>
              </a:spcAft>
              <a:buSzPct val="100000"/>
              <a:buChar char="○"/>
            </a:pPr>
            <a:r>
              <a:rPr lang="pt-BR" sz="2200"/>
              <a:t>Branches</a:t>
            </a:r>
            <a:endParaRPr sz="2200"/>
          </a:p>
          <a:p>
            <a:pPr indent="-294957" lvl="1" marL="914400" rtl="0" algn="l">
              <a:spcBef>
                <a:spcPts val="0"/>
              </a:spcBef>
              <a:spcAft>
                <a:spcPts val="0"/>
              </a:spcAft>
              <a:buSzPct val="100000"/>
              <a:buChar char="○"/>
            </a:pPr>
            <a:r>
              <a:rPr lang="pt-BR" sz="2200"/>
              <a:t>Repositórios (locais e remotos)</a:t>
            </a:r>
            <a:endParaRPr sz="2200"/>
          </a:p>
          <a:p>
            <a:pPr indent="-294957" lvl="1" marL="914400" rtl="0" algn="l">
              <a:spcBef>
                <a:spcPts val="0"/>
              </a:spcBef>
              <a:spcAft>
                <a:spcPts val="0"/>
              </a:spcAft>
              <a:buSzPct val="100000"/>
              <a:buChar char="○"/>
            </a:pPr>
            <a:r>
              <a:rPr lang="pt-BR" sz="2200"/>
              <a:t>HEAD</a:t>
            </a:r>
            <a:endParaRPr sz="2200"/>
          </a:p>
          <a:p>
            <a:pPr indent="-294957" lvl="1" marL="914400" rtl="0" algn="l">
              <a:spcBef>
                <a:spcPts val="0"/>
              </a:spcBef>
              <a:spcAft>
                <a:spcPts val="0"/>
              </a:spcAft>
              <a:buSzPct val="100000"/>
              <a:buChar char="○"/>
            </a:pPr>
            <a:r>
              <a:rPr lang="pt-BR" sz="2200"/>
              <a:t>Objetos</a:t>
            </a:r>
            <a:endParaRPr sz="2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1" name="Google Shape;171;p23"/>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lnSpcReduction="20000"/>
          </a:bodyPr>
          <a:lstStyle/>
          <a:p>
            <a:pPr indent="-368300" lvl="0" marL="457200" rtl="0" algn="l">
              <a:spcBef>
                <a:spcPts val="0"/>
              </a:spcBef>
              <a:spcAft>
                <a:spcPts val="0"/>
              </a:spcAft>
              <a:buSzPts val="2200"/>
              <a:buChar char="●"/>
            </a:pPr>
            <a:r>
              <a:rPr b="1" lang="pt-BR" sz="2200"/>
              <a:t>Tipos de objeto de um repositório git:</a:t>
            </a:r>
            <a:endParaRPr b="1" sz="2200"/>
          </a:p>
          <a:p>
            <a:pPr indent="-368300" lvl="1" marL="914400" rtl="0" algn="l">
              <a:spcBef>
                <a:spcPts val="0"/>
              </a:spcBef>
              <a:spcAft>
                <a:spcPts val="0"/>
              </a:spcAft>
              <a:buSzPts val="2200"/>
              <a:buChar char="○"/>
            </a:pPr>
            <a:r>
              <a:rPr lang="pt-BR" sz="2200"/>
              <a:t>Blob</a:t>
            </a:r>
            <a:endParaRPr sz="2200"/>
          </a:p>
          <a:p>
            <a:pPr indent="-368300" lvl="1" marL="914400" rtl="0" algn="l">
              <a:spcBef>
                <a:spcPts val="0"/>
              </a:spcBef>
              <a:spcAft>
                <a:spcPts val="0"/>
              </a:spcAft>
              <a:buSzPts val="2200"/>
              <a:buChar char="○"/>
            </a:pPr>
            <a:r>
              <a:rPr lang="pt-BR" sz="2200"/>
              <a:t>Tree</a:t>
            </a:r>
            <a:endParaRPr sz="2200"/>
          </a:p>
          <a:p>
            <a:pPr indent="-368300" lvl="1" marL="914400" rtl="0" algn="l">
              <a:spcBef>
                <a:spcPts val="0"/>
              </a:spcBef>
              <a:spcAft>
                <a:spcPts val="0"/>
              </a:spcAft>
              <a:buSzPts val="2200"/>
              <a:buChar char="○"/>
            </a:pPr>
            <a:r>
              <a:rPr lang="pt-BR" sz="2200"/>
              <a:t>Commit</a:t>
            </a:r>
            <a:endParaRPr sz="2200"/>
          </a:p>
          <a:p>
            <a:pPr indent="-368300" lvl="1" marL="914400" rtl="0" algn="l">
              <a:spcBef>
                <a:spcPts val="0"/>
              </a:spcBef>
              <a:spcAft>
                <a:spcPts val="0"/>
              </a:spcAft>
              <a:buSzPts val="2200"/>
              <a:buChar char="○"/>
            </a:pPr>
            <a:r>
              <a:rPr lang="pt-BR" sz="2200"/>
              <a:t>Tag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Visão Teórica</a:t>
            </a:r>
            <a:endParaRPr/>
          </a:p>
          <a:p>
            <a:pPr indent="0" lvl="0" marL="0" rtl="0" algn="l">
              <a:spcBef>
                <a:spcPts val="0"/>
              </a:spcBef>
              <a:spcAft>
                <a:spcPts val="0"/>
              </a:spcAft>
              <a:buNone/>
            </a:pPr>
            <a:r>
              <a:t/>
            </a:r>
            <a:endParaRPr/>
          </a:p>
        </p:txBody>
      </p:sp>
      <p:sp>
        <p:nvSpPr>
          <p:cNvPr id="177" name="Google Shape;177;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t>Funcionamento do git</a:t>
            </a:r>
            <a:endParaRPr b="1"/>
          </a:p>
          <a:p>
            <a:pPr indent="-311150" lvl="0" marL="457200" rtl="0" algn="l">
              <a:spcBef>
                <a:spcPts val="1200"/>
              </a:spcBef>
              <a:spcAft>
                <a:spcPts val="0"/>
              </a:spcAft>
              <a:buSzPts val="1300"/>
              <a:buChar char="●"/>
            </a:pPr>
            <a:r>
              <a:rPr lang="pt-BR"/>
              <a:t>Operações refletem no diretório .git</a:t>
            </a:r>
            <a:endParaRPr/>
          </a:p>
          <a:p>
            <a:pPr indent="-311150" lvl="0" marL="457200" rtl="0" algn="l">
              <a:spcBef>
                <a:spcPts val="0"/>
              </a:spcBef>
              <a:spcAft>
                <a:spcPts val="0"/>
              </a:spcAft>
              <a:buSzPts val="1300"/>
              <a:buChar char="●"/>
            </a:pPr>
            <a:r>
              <a:rPr lang="pt-BR"/>
              <a:t>Commits representam ‘snapshot  incrementais’ dos dados versionados. Cada vez que um arquivo é criado ou alterado,  o git gera um snapshot e salva uma referência de tal snapshot.</a:t>
            </a:r>
            <a:endParaRPr/>
          </a:p>
          <a:p>
            <a:pPr indent="-311150" lvl="0" marL="457200" rtl="0" algn="l">
              <a:spcBef>
                <a:spcPts val="0"/>
              </a:spcBef>
              <a:spcAft>
                <a:spcPts val="0"/>
              </a:spcAft>
              <a:buSzPts val="1300"/>
              <a:buChar char="●"/>
            </a:pPr>
            <a:r>
              <a:rPr lang="pt-BR"/>
              <a:t>Novos objetos serão armazenados no versionamento apenas quando nestes houver alguma modificação significativa no mesmo. Neste sentido, não há ‘desperdícios’ no git</a:t>
            </a:r>
            <a:endParaRPr/>
          </a:p>
          <a:p>
            <a:pPr indent="-311150" lvl="0" marL="457200" rtl="0" algn="l">
              <a:spcBef>
                <a:spcPts val="0"/>
              </a:spcBef>
              <a:spcAft>
                <a:spcPts val="0"/>
              </a:spcAft>
              <a:buSzPts val="1300"/>
              <a:buChar char="●"/>
            </a:pPr>
            <a:r>
              <a:rPr lang="pt-BR"/>
              <a:t>Objetos são ‘conhecidos’ por seu hash. Por conta disso, há integridade</a:t>
            </a:r>
            <a:endParaRPr/>
          </a:p>
          <a:p>
            <a:pPr indent="-311150" lvl="0" marL="457200" rtl="0" algn="l">
              <a:spcBef>
                <a:spcPts val="0"/>
              </a:spcBef>
              <a:spcAft>
                <a:spcPts val="0"/>
              </a:spcAft>
              <a:buSzPts val="1300"/>
              <a:buChar char="●"/>
            </a:pPr>
            <a:r>
              <a:rPr lang="pt-BR"/>
              <a:t>A maioria das operações é local, porém lembre-se:  Sistema de Controle de Versão </a:t>
            </a:r>
            <a:r>
              <a:rPr b="1" lang="pt-BR"/>
              <a:t>Distribuído</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Visão Teórica</a:t>
            </a:r>
            <a:endParaRPr/>
          </a:p>
          <a:p>
            <a:pPr indent="0" lvl="0" marL="0" rtl="0" algn="l">
              <a:spcBef>
                <a:spcPts val="0"/>
              </a:spcBef>
              <a:spcAft>
                <a:spcPts val="0"/>
              </a:spcAft>
              <a:buNone/>
            </a:pPr>
            <a:r>
              <a:t/>
            </a:r>
            <a:endParaRPr/>
          </a:p>
        </p:txBody>
      </p:sp>
      <p:pic>
        <p:nvPicPr>
          <p:cNvPr id="183" name="Google Shape;183;p25"/>
          <p:cNvPicPr preferRelativeResize="0"/>
          <p:nvPr/>
        </p:nvPicPr>
        <p:blipFill>
          <a:blip r:embed="rId3">
            <a:alphaModFix/>
          </a:blip>
          <a:stretch>
            <a:fillRect/>
          </a:stretch>
        </p:blipFill>
        <p:spPr>
          <a:xfrm>
            <a:off x="762000" y="1973288"/>
            <a:ext cx="7620000" cy="290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Partes de um projeto Git</a:t>
            </a:r>
            <a:endParaRPr/>
          </a:p>
          <a:p>
            <a:pPr indent="0" lvl="0" marL="0" rtl="0" algn="l">
              <a:spcBef>
                <a:spcPts val="0"/>
              </a:spcBef>
              <a:spcAft>
                <a:spcPts val="0"/>
              </a:spcAft>
              <a:buNone/>
            </a:pPr>
            <a:r>
              <a:t/>
            </a:r>
            <a:endParaRPr/>
          </a:p>
        </p:txBody>
      </p:sp>
      <p:pic>
        <p:nvPicPr>
          <p:cNvPr id="189" name="Google Shape;189;p26"/>
          <p:cNvPicPr preferRelativeResize="0"/>
          <p:nvPr/>
        </p:nvPicPr>
        <p:blipFill>
          <a:blip r:embed="rId3">
            <a:alphaModFix/>
          </a:blip>
          <a:stretch>
            <a:fillRect/>
          </a:stretch>
        </p:blipFill>
        <p:spPr>
          <a:xfrm>
            <a:off x="1719557" y="1853847"/>
            <a:ext cx="5708480" cy="314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